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7"/>
  </p:notesMasterIdLst>
  <p:sldIdLst>
    <p:sldId id="257" r:id="rId4"/>
    <p:sldId id="258" r:id="rId5"/>
    <p:sldId id="263" r:id="rId6"/>
    <p:sldId id="264" r:id="rId7"/>
    <p:sldId id="265" r:id="rId8"/>
    <p:sldId id="266" r:id="rId9"/>
    <p:sldId id="267" r:id="rId10"/>
    <p:sldId id="268" r:id="rId11"/>
    <p:sldId id="269" r:id="rId12"/>
    <p:sldId id="270" r:id="rId13"/>
    <p:sldId id="271" r:id="rId14"/>
    <p:sldId id="275" r:id="rId15"/>
    <p:sldId id="272" r:id="rId16"/>
  </p:sldIdLst>
  <p:sldSz cx="9144000" cy="5143500" type="screen16x9"/>
  <p:notesSz cx="6858000" cy="9144000"/>
  <p:embeddedFontLst>
    <p:embeddedFont>
      <p:font typeface="Dosis" pitchFamily="2" charset="0"/>
      <p:regular r:id="rId18"/>
      <p:bold r:id="rId19"/>
    </p:embeddedFont>
    <p:embeddedFont>
      <p:font typeface="Roboto" panose="02000000000000000000" pitchFamily="2" charset="0"/>
      <p:regular r:id="rId20"/>
      <p:bold r:id="rId21"/>
      <p:italic r:id="rId22"/>
      <p:boldItalic r:id="rId23"/>
    </p:embeddedFont>
    <p:embeddedFont>
      <p:font typeface="Roboto Black" panose="02000000000000000000" pitchFamily="2" charset="0"/>
      <p:bold r:id="rId24"/>
      <p:boldItalic r:id="rId25"/>
    </p:embeddedFont>
    <p:embeddedFont>
      <p:font typeface="Roboto Thin"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709"/>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103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25057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76377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5827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73072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7319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6035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76065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3846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5593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GB" sz="5600" dirty="0">
                <a:solidFill>
                  <a:schemeClr val="lt1"/>
                </a:solidFill>
                <a:latin typeface="Roboto Black"/>
                <a:ea typeface="Roboto Black"/>
                <a:cs typeface="Roboto Black"/>
                <a:sym typeface="Roboto Black"/>
              </a:rPr>
              <a:t>Twitch Data</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GB" sz="2800" dirty="0">
                <a:solidFill>
                  <a:srgbClr val="EFEFEF"/>
                </a:solidFill>
                <a:latin typeface="Roboto Thin"/>
                <a:ea typeface="Roboto Thin"/>
                <a:cs typeface="Roboto Thin"/>
                <a:sym typeface="Roboto Thin"/>
              </a:rPr>
              <a:t>Knox Maclean Bather	</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September 2023</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6"/>
            <a:ext cx="8520600" cy="794328"/>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Q8. </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How does the ranking of game viewership change throughout the day? Choose the peak, lowest and two times between these times.</a:t>
            </a:r>
          </a:p>
        </p:txBody>
      </p:sp>
      <p:sp>
        <p:nvSpPr>
          <p:cNvPr id="323" name="Shape 323"/>
          <p:cNvSpPr txBox="1"/>
          <p:nvPr/>
        </p:nvSpPr>
        <p:spPr>
          <a:xfrm>
            <a:off x="5745079" y="4084721"/>
            <a:ext cx="3206897" cy="983110"/>
          </a:xfrm>
          <a:prstGeom prst="rect">
            <a:avLst/>
          </a:prstGeom>
          <a:solidFill>
            <a:srgbClr val="D9D9D9"/>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distinct game, count(*),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strftime</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('%H', time) as ‘</a:t>
            </a:r>
            <a:r>
              <a:rPr kumimoji="0" lang="en-GB" sz="900" b="0" i="0" u="none" strike="noStrike" kern="0" cap="none" spc="0" normalizeH="0" baseline="0" noProof="0" dirty="0">
                <a:ln>
                  <a:noFill/>
                </a:ln>
                <a:solidFill>
                  <a:srgbClr val="000000"/>
                </a:solidFill>
                <a:effectLst/>
                <a:highlight>
                  <a:srgbClr val="FFFF00"/>
                </a:highlight>
                <a:uLnTx/>
                <a:uFillTx/>
                <a:latin typeface="Courier New"/>
                <a:ea typeface="Courier New"/>
                <a:cs typeface="Courier New"/>
                <a:sym typeface="Courier New"/>
              </a:rPr>
              <a:t>Peak time</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where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strftime</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('%H', time) = '</a:t>
            </a:r>
            <a:r>
              <a:rPr kumimoji="0" lang="en-GB" sz="900" b="0" i="0" u="none" strike="noStrike" kern="0" cap="none" spc="0" normalizeH="0" baseline="0" noProof="0" dirty="0">
                <a:ln>
                  <a:noFill/>
                </a:ln>
                <a:solidFill>
                  <a:srgbClr val="000000"/>
                </a:solidFill>
                <a:effectLst/>
                <a:highlight>
                  <a:srgbClr val="FFFF00"/>
                </a:highlight>
                <a:uLnTx/>
                <a:uFillTx/>
                <a:latin typeface="Courier New"/>
                <a:ea typeface="Courier New"/>
                <a:cs typeface="Courier New"/>
                <a:sym typeface="Courier New"/>
              </a:rPr>
              <a:t>12</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group by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order by 2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desc</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p>
        </p:txBody>
      </p:sp>
      <p:sp>
        <p:nvSpPr>
          <p:cNvPr id="324" name="Shape 324"/>
          <p:cNvSpPr txBox="1"/>
          <p:nvPr/>
        </p:nvSpPr>
        <p:spPr>
          <a:xfrm>
            <a:off x="58784" y="4084721"/>
            <a:ext cx="2811026" cy="98311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Using peak time (</a:t>
            </a:r>
            <a:r>
              <a:rPr kumimoji="0" lang="en-GB" sz="1000" b="1" i="0" u="none" strike="noStrike" kern="0" cap="none" spc="0" normalizeH="0" baseline="0" noProof="0" dirty="0">
                <a:ln>
                  <a:noFill/>
                </a:ln>
                <a:solidFill>
                  <a:srgbClr val="000000"/>
                </a:solidFill>
                <a:effectLst/>
                <a:uLnTx/>
                <a:uFillTx/>
                <a:latin typeface="Arial"/>
                <a:ea typeface="Roboto"/>
                <a:cs typeface="Roboto"/>
                <a:sym typeface="Roboto"/>
              </a:rPr>
              <a:t>12pm</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lowest traffic time (</a:t>
            </a:r>
            <a:r>
              <a:rPr kumimoji="0" lang="en-GB" sz="1000" b="1" i="0" u="none" strike="noStrike" kern="0" cap="none" spc="0" normalizeH="0" baseline="0" noProof="0" dirty="0">
                <a:ln>
                  <a:noFill/>
                </a:ln>
                <a:solidFill>
                  <a:srgbClr val="000000"/>
                </a:solidFill>
                <a:effectLst/>
                <a:uLnTx/>
                <a:uFillTx/>
                <a:latin typeface="Arial"/>
                <a:ea typeface="Roboto"/>
                <a:cs typeface="Roboto"/>
                <a:sym typeface="Roboto"/>
              </a:rPr>
              <a:t>6am</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and two other times – </a:t>
            </a:r>
            <a:r>
              <a:rPr kumimoji="0" lang="en-GB" sz="1000" b="1" i="0" u="none" strike="noStrike" kern="0" cap="none" spc="0" normalizeH="0" baseline="0" noProof="0" dirty="0">
                <a:ln>
                  <a:noFill/>
                </a:ln>
                <a:solidFill>
                  <a:srgbClr val="000000"/>
                </a:solidFill>
                <a:effectLst/>
                <a:uLnTx/>
                <a:uFillTx/>
                <a:latin typeface="Arial"/>
                <a:ea typeface="Roboto"/>
                <a:cs typeface="Roboto"/>
                <a:sym typeface="Roboto"/>
              </a:rPr>
              <a:t>18:00</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and </a:t>
            </a:r>
            <a:r>
              <a:rPr kumimoji="0" lang="en-GB" sz="1000" b="1" i="0" u="none" strike="noStrike" kern="0" cap="none" spc="0" normalizeH="0" baseline="0" noProof="0" dirty="0">
                <a:ln>
                  <a:noFill/>
                </a:ln>
                <a:solidFill>
                  <a:srgbClr val="000000"/>
                </a:solidFill>
                <a:effectLst/>
                <a:uLnTx/>
                <a:uFillTx/>
                <a:latin typeface="Arial"/>
                <a:ea typeface="Roboto"/>
                <a:cs typeface="Roboto"/>
                <a:sym typeface="Roboto"/>
              </a:rPr>
              <a:t>24:00</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a:t>
            </a:r>
            <a:endParaRPr lang="en-GB" sz="1000" dirty="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A similar code (right) was used, varying the highlighted part</a:t>
            </a:r>
            <a:r>
              <a:rPr lang="en-GB" sz="1000" dirty="0">
                <a:ea typeface="Roboto"/>
                <a:cs typeface="Roboto"/>
                <a:sym typeface="Roboto"/>
              </a:rPr>
              <a:t> for the numbers 12, 06, 18, 00 and appropriate descriptions. </a:t>
            </a:r>
            <a:endParaRPr kumimoji="0" sz="800" b="0" i="0" u="none" strike="noStrike" kern="0" cap="none" spc="0" normalizeH="0" baseline="0" noProof="0" dirty="0">
              <a:ln>
                <a:noFill/>
              </a:ln>
              <a:solidFill>
                <a:srgbClr val="000000"/>
              </a:solidFill>
              <a:effectLst/>
              <a:uLnTx/>
              <a:uFillTx/>
              <a:latin typeface="Arial"/>
              <a:ea typeface="Roboto"/>
              <a:cs typeface="Roboto"/>
              <a:sym typeface="Roboto"/>
            </a:endParaRPr>
          </a:p>
        </p:txBody>
      </p:sp>
      <p:pic>
        <p:nvPicPr>
          <p:cNvPr id="8" name="Picture 7">
            <a:extLst>
              <a:ext uri="{FF2B5EF4-FFF2-40B4-BE49-F238E27FC236}">
                <a16:creationId xmlns:a16="http://schemas.microsoft.com/office/drawing/2014/main" id="{019D9506-FDE7-137E-CB20-6EDAB693772D}"/>
              </a:ext>
            </a:extLst>
          </p:cNvPr>
          <p:cNvPicPr>
            <a:picLocks noChangeAspect="1"/>
          </p:cNvPicPr>
          <p:nvPr/>
        </p:nvPicPr>
        <p:blipFill rotWithShape="1">
          <a:blip r:embed="rId3"/>
          <a:srcRect r="10909"/>
          <a:stretch/>
        </p:blipFill>
        <p:spPr>
          <a:xfrm>
            <a:off x="180476" y="893184"/>
            <a:ext cx="2040340" cy="3112161"/>
          </a:xfrm>
          <a:prstGeom prst="rect">
            <a:avLst/>
          </a:prstGeom>
          <a:ln>
            <a:solidFill>
              <a:schemeClr val="tx1"/>
            </a:solidFill>
          </a:ln>
        </p:spPr>
      </p:pic>
      <p:pic>
        <p:nvPicPr>
          <p:cNvPr id="12" name="Picture 11">
            <a:extLst>
              <a:ext uri="{FF2B5EF4-FFF2-40B4-BE49-F238E27FC236}">
                <a16:creationId xmlns:a16="http://schemas.microsoft.com/office/drawing/2014/main" id="{B037BD4C-A37C-92EF-013E-4814648B1728}"/>
              </a:ext>
            </a:extLst>
          </p:cNvPr>
          <p:cNvPicPr>
            <a:picLocks noChangeAspect="1"/>
          </p:cNvPicPr>
          <p:nvPr/>
        </p:nvPicPr>
        <p:blipFill rotWithShape="1">
          <a:blip r:embed="rId4"/>
          <a:srcRect r="10424"/>
          <a:stretch/>
        </p:blipFill>
        <p:spPr>
          <a:xfrm>
            <a:off x="2352040" y="893184"/>
            <a:ext cx="2133623" cy="2806526"/>
          </a:xfrm>
          <a:prstGeom prst="rect">
            <a:avLst/>
          </a:prstGeom>
          <a:ln>
            <a:solidFill>
              <a:schemeClr val="tx1"/>
            </a:solidFill>
          </a:ln>
        </p:spPr>
      </p:pic>
      <p:pic>
        <p:nvPicPr>
          <p:cNvPr id="14" name="Picture 13">
            <a:extLst>
              <a:ext uri="{FF2B5EF4-FFF2-40B4-BE49-F238E27FC236}">
                <a16:creationId xmlns:a16="http://schemas.microsoft.com/office/drawing/2014/main" id="{BE8B2215-AC78-5B95-A635-DE1FA849FC84}"/>
              </a:ext>
            </a:extLst>
          </p:cNvPr>
          <p:cNvPicPr>
            <a:picLocks noChangeAspect="1"/>
          </p:cNvPicPr>
          <p:nvPr/>
        </p:nvPicPr>
        <p:blipFill>
          <a:blip r:embed="rId5"/>
          <a:stretch>
            <a:fillRect/>
          </a:stretch>
        </p:blipFill>
        <p:spPr>
          <a:xfrm>
            <a:off x="4616887" y="893183"/>
            <a:ext cx="2055691" cy="3112161"/>
          </a:xfrm>
          <a:prstGeom prst="rect">
            <a:avLst/>
          </a:prstGeom>
          <a:ln>
            <a:solidFill>
              <a:schemeClr val="tx1"/>
            </a:solidFill>
          </a:ln>
        </p:spPr>
      </p:pic>
      <p:pic>
        <p:nvPicPr>
          <p:cNvPr id="16" name="Picture 15">
            <a:extLst>
              <a:ext uri="{FF2B5EF4-FFF2-40B4-BE49-F238E27FC236}">
                <a16:creationId xmlns:a16="http://schemas.microsoft.com/office/drawing/2014/main" id="{47EFAB84-A561-1568-BB92-C7782F6894C2}"/>
              </a:ext>
            </a:extLst>
          </p:cNvPr>
          <p:cNvPicPr>
            <a:picLocks noChangeAspect="1"/>
          </p:cNvPicPr>
          <p:nvPr/>
        </p:nvPicPr>
        <p:blipFill rotWithShape="1">
          <a:blip r:embed="rId6"/>
          <a:srcRect r="6186"/>
          <a:stretch/>
        </p:blipFill>
        <p:spPr>
          <a:xfrm>
            <a:off x="6803802" y="893182"/>
            <a:ext cx="2043653" cy="2980985"/>
          </a:xfrm>
          <a:prstGeom prst="rect">
            <a:avLst/>
          </a:prstGeom>
          <a:ln>
            <a:solidFill>
              <a:schemeClr val="tx1"/>
            </a:solidFill>
          </a:ln>
        </p:spPr>
      </p:pic>
      <p:sp>
        <p:nvSpPr>
          <p:cNvPr id="17" name="Shape 324">
            <a:extLst>
              <a:ext uri="{FF2B5EF4-FFF2-40B4-BE49-F238E27FC236}">
                <a16:creationId xmlns:a16="http://schemas.microsoft.com/office/drawing/2014/main" id="{9C520DC7-464F-02A7-64DF-4311F7C70289}"/>
              </a:ext>
            </a:extLst>
          </p:cNvPr>
          <p:cNvSpPr txBox="1"/>
          <p:nvPr/>
        </p:nvSpPr>
        <p:spPr>
          <a:xfrm>
            <a:off x="2914652" y="4084721"/>
            <a:ext cx="2752757" cy="98311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Surprisingly, the most viewed game overall (</a:t>
            </a:r>
            <a:r>
              <a:rPr kumimoji="0" lang="en-GB" sz="1000" b="0" i="0" u="none" strike="noStrike" kern="0" cap="none" spc="0" normalizeH="0" baseline="0" noProof="0" dirty="0" err="1">
                <a:ln>
                  <a:noFill/>
                </a:ln>
                <a:solidFill>
                  <a:srgbClr val="000000"/>
                </a:solidFill>
                <a:effectLst/>
                <a:uLnTx/>
                <a:uFillTx/>
                <a:latin typeface="Arial"/>
                <a:ea typeface="Roboto"/>
                <a:cs typeface="Roboto"/>
                <a:sym typeface="Roboto"/>
              </a:rPr>
              <a:t>LoL</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does not have much of an audience during peak time. It’s audience peaks in the afternoon and at night suggesting this may be to do with viewership locations/ work</a:t>
            </a:r>
            <a:r>
              <a:rPr lang="en-GB" sz="1000" dirty="0">
                <a:ea typeface="Roboto"/>
                <a:cs typeface="Roboto"/>
                <a:sym typeface="Roboto"/>
              </a:rPr>
              <a:t> culture</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a:t>
            </a:r>
            <a:endParaRPr kumimoji="0" sz="800" b="0" i="0" u="none" strike="noStrike" kern="0" cap="none" spc="0" normalizeH="0" baseline="0" noProof="0" dirty="0">
              <a:ln>
                <a:noFill/>
              </a:ln>
              <a:solidFill>
                <a:srgbClr val="000000"/>
              </a:solidFill>
              <a:effectLst/>
              <a:uLnTx/>
              <a:uFillTx/>
              <a:latin typeface="Arial"/>
              <a:ea typeface="Roboto"/>
              <a:cs typeface="Roboto"/>
              <a:sym typeface="Roboto"/>
            </a:endParaRPr>
          </a:p>
        </p:txBody>
      </p:sp>
      <p:sp>
        <p:nvSpPr>
          <p:cNvPr id="2" name="Rectangle 1">
            <a:extLst>
              <a:ext uri="{FF2B5EF4-FFF2-40B4-BE49-F238E27FC236}">
                <a16:creationId xmlns:a16="http://schemas.microsoft.com/office/drawing/2014/main" id="{D6B1D43A-C8A9-D2D2-BA01-082FDD5345C2}"/>
              </a:ext>
            </a:extLst>
          </p:cNvPr>
          <p:cNvSpPr/>
          <p:nvPr/>
        </p:nvSpPr>
        <p:spPr>
          <a:xfrm>
            <a:off x="311700" y="1834896"/>
            <a:ext cx="999744" cy="164592"/>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2A6C132-AF87-3412-CA3F-33B9147CE7FD}"/>
              </a:ext>
            </a:extLst>
          </p:cNvPr>
          <p:cNvSpPr/>
          <p:nvPr/>
        </p:nvSpPr>
        <p:spPr>
          <a:xfrm>
            <a:off x="2512938" y="1195899"/>
            <a:ext cx="999744" cy="164592"/>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A067EC84-F22A-3A63-68BC-8E49EA3746DE}"/>
              </a:ext>
            </a:extLst>
          </p:cNvPr>
          <p:cNvSpPr/>
          <p:nvPr/>
        </p:nvSpPr>
        <p:spPr>
          <a:xfrm>
            <a:off x="4745335" y="1055860"/>
            <a:ext cx="999744" cy="164592"/>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B46F21A-849C-B7EA-C4E2-62DD4A820049}"/>
              </a:ext>
            </a:extLst>
          </p:cNvPr>
          <p:cNvSpPr/>
          <p:nvPr/>
        </p:nvSpPr>
        <p:spPr>
          <a:xfrm>
            <a:off x="6955536" y="1043668"/>
            <a:ext cx="999744" cy="164592"/>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CB17FD0-32D1-E6B3-5E05-0F89D1035FD4}"/>
              </a:ext>
            </a:extLst>
          </p:cNvPr>
          <p:cNvSpPr/>
          <p:nvPr/>
        </p:nvSpPr>
        <p:spPr>
          <a:xfrm>
            <a:off x="340612" y="1043668"/>
            <a:ext cx="999744" cy="164592"/>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C42604C-2B8E-34E1-81EC-A9600EF190C9}"/>
              </a:ext>
            </a:extLst>
          </p:cNvPr>
          <p:cNvSpPr/>
          <p:nvPr/>
        </p:nvSpPr>
        <p:spPr>
          <a:xfrm>
            <a:off x="2512938" y="1657110"/>
            <a:ext cx="999744" cy="164592"/>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248D516-CFE8-1F2C-037F-A14275C09689}"/>
              </a:ext>
            </a:extLst>
          </p:cNvPr>
          <p:cNvSpPr/>
          <p:nvPr/>
        </p:nvSpPr>
        <p:spPr>
          <a:xfrm>
            <a:off x="4771829" y="1360902"/>
            <a:ext cx="999744" cy="164592"/>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CD948A7-260A-7E08-CBE0-0D9BF86CCB72}"/>
              </a:ext>
            </a:extLst>
          </p:cNvPr>
          <p:cNvSpPr/>
          <p:nvPr/>
        </p:nvSpPr>
        <p:spPr>
          <a:xfrm>
            <a:off x="6936598" y="1670304"/>
            <a:ext cx="999744" cy="164592"/>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A57C883-4258-D5FB-5CAE-8CB9AB2E057E}"/>
              </a:ext>
            </a:extLst>
          </p:cNvPr>
          <p:cNvSpPr/>
          <p:nvPr/>
        </p:nvSpPr>
        <p:spPr>
          <a:xfrm>
            <a:off x="327025" y="1195899"/>
            <a:ext cx="1258414" cy="162845"/>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020379C-E816-BE89-FB02-8EB2E33189E7}"/>
              </a:ext>
            </a:extLst>
          </p:cNvPr>
          <p:cNvSpPr/>
          <p:nvPr/>
        </p:nvSpPr>
        <p:spPr>
          <a:xfrm>
            <a:off x="2512938" y="1507459"/>
            <a:ext cx="1258414" cy="162845"/>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59D154C-4238-E287-C70D-EC7369826BB5}"/>
              </a:ext>
            </a:extLst>
          </p:cNvPr>
          <p:cNvSpPr/>
          <p:nvPr/>
        </p:nvSpPr>
        <p:spPr>
          <a:xfrm>
            <a:off x="4737798" y="2450052"/>
            <a:ext cx="1258414" cy="162845"/>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A73844F-2560-B57A-74B8-63707B3D1D3A}"/>
              </a:ext>
            </a:extLst>
          </p:cNvPr>
          <p:cNvSpPr/>
          <p:nvPr/>
        </p:nvSpPr>
        <p:spPr>
          <a:xfrm>
            <a:off x="6936598" y="1518033"/>
            <a:ext cx="1258414" cy="162845"/>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543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6"/>
            <a:ext cx="8520600" cy="794328"/>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Q9a. </a:t>
            </a:r>
            <a:r>
              <a:rPr lang="en-GB" sz="1600" b="1" dirty="0">
                <a:solidFill>
                  <a:srgbClr val="295269"/>
                </a:solidFill>
                <a:ea typeface="Roboto"/>
                <a:cs typeface="Roboto"/>
                <a:sym typeface="Roboto"/>
              </a:rPr>
              <a:t>How does League of Legend’s viewership change over a 24-hour period? </a:t>
            </a:r>
            <a:endParaRPr kumimoji="0" lang="en-GB" sz="1600" b="1" i="0" u="none" strike="noStrike" kern="0" cap="none" spc="0" normalizeH="0" baseline="0" noProof="0" dirty="0">
              <a:ln>
                <a:noFill/>
              </a:ln>
              <a:solidFill>
                <a:srgbClr val="295269"/>
              </a:solidFill>
              <a:effectLst/>
              <a:uLnTx/>
              <a:uFillTx/>
              <a:latin typeface="Arial"/>
              <a:ea typeface="Roboto"/>
              <a:cs typeface="Roboto"/>
              <a:sym typeface="Roboto"/>
            </a:endParaRPr>
          </a:p>
        </p:txBody>
      </p:sp>
      <p:sp>
        <p:nvSpPr>
          <p:cNvPr id="323" name="Shape 323"/>
          <p:cNvSpPr txBox="1"/>
          <p:nvPr/>
        </p:nvSpPr>
        <p:spPr>
          <a:xfrm>
            <a:off x="177974" y="3917851"/>
            <a:ext cx="5132580" cy="1126793"/>
          </a:xfrm>
          <a:prstGeom prst="rect">
            <a:avLst/>
          </a:prstGeom>
          <a:solidFill>
            <a:srgbClr val="D9D9D9"/>
          </a:solidFill>
          <a:ln>
            <a:noFill/>
          </a:ln>
        </p:spPr>
        <p:txBody>
          <a:bodyPr spcFirstLastPara="1" wrap="square" lIns="91425" tIns="91425" rIns="91425" bIns="91425" anchor="t" anchorCtr="0">
            <a:noAutofit/>
          </a:bodyPr>
          <a:lstStyle/>
          <a:p>
            <a:pPr>
              <a:buSzPts val="1100"/>
              <a:defRPr/>
            </a:pPr>
            <a:r>
              <a:rPr kumimoji="0" lang="en-GB" sz="1000" b="0" i="0" u="sng" strike="noStrike" kern="0" cap="none" spc="0" normalizeH="0" baseline="0" noProof="0" dirty="0">
                <a:ln>
                  <a:noFill/>
                </a:ln>
                <a:solidFill>
                  <a:srgbClr val="000000"/>
                </a:solidFill>
                <a:effectLst/>
                <a:uLnTx/>
                <a:uFillTx/>
                <a:latin typeface="Courier New"/>
                <a:ea typeface="Courier New"/>
                <a:cs typeface="Courier New"/>
                <a:sym typeface="Courier New"/>
              </a:rPr>
              <a:t>CODE</a:t>
            </a:r>
            <a:endPar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a:t>
            </a:r>
            <a:r>
              <a:rPr kumimoji="0" lang="en-GB" sz="10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strftime</a:t>
            </a: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('%H', time) as 'Time', game, count(*)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kumimoji="0" lang="en-GB" sz="10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endPar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where game like 'League%'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group by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order by 1;</a:t>
            </a:r>
          </a:p>
        </p:txBody>
      </p:sp>
      <p:sp>
        <p:nvSpPr>
          <p:cNvPr id="324" name="Shape 324"/>
          <p:cNvSpPr txBox="1"/>
          <p:nvPr/>
        </p:nvSpPr>
        <p:spPr>
          <a:xfrm>
            <a:off x="177973" y="970004"/>
            <a:ext cx="5132581" cy="276496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League of Legend viewership maintains a high count from the afternoon to </a:t>
            </a:r>
            <a:r>
              <a:rPr lang="en-GB" sz="1050" dirty="0">
                <a:ea typeface="Roboto"/>
                <a:cs typeface="Roboto"/>
                <a:sym typeface="Roboto"/>
              </a:rPr>
              <a:t>the earlier hours of the morning [</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16:00 to 04:00]. This time range has been highlighted with the green lines.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GB" sz="1050" dirty="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There are two noticeable </a:t>
            </a:r>
            <a:r>
              <a:rPr kumimoji="0" lang="en-GB" sz="1050" b="1" i="0" u="none" strike="noStrike" kern="0" cap="none" spc="0" normalizeH="0" baseline="0" noProof="0" dirty="0">
                <a:ln>
                  <a:noFill/>
                </a:ln>
                <a:solidFill>
                  <a:srgbClr val="000000"/>
                </a:solidFill>
                <a:effectLst/>
                <a:uLnTx/>
                <a:uFillTx/>
                <a:latin typeface="Arial"/>
                <a:ea typeface="Roboto"/>
                <a:cs typeface="Roboto"/>
                <a:sym typeface="Roboto"/>
              </a:rPr>
              <a:t>peak</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 times, the highest of these is at </a:t>
            </a:r>
            <a:r>
              <a:rPr kumimoji="0" lang="en-GB" sz="1050" b="1" i="0" u="none" strike="noStrike" kern="0" cap="none" spc="0" normalizeH="0" baseline="0" noProof="0" dirty="0">
                <a:ln>
                  <a:noFill/>
                </a:ln>
                <a:solidFill>
                  <a:srgbClr val="000000"/>
                </a:solidFill>
                <a:effectLst/>
                <a:uLnTx/>
                <a:uFillTx/>
                <a:latin typeface="Arial"/>
                <a:ea typeface="Roboto"/>
                <a:cs typeface="Roboto"/>
                <a:sym typeface="Roboto"/>
              </a:rPr>
              <a:t>21:00</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  with 19,506 views (indicated with a green arrow) the other is just smaller at </a:t>
            </a:r>
            <a:r>
              <a:rPr kumimoji="0" lang="en-GB" sz="1050" b="1" i="0" u="none" strike="noStrike" kern="0" cap="none" spc="0" normalizeH="0" baseline="0" noProof="0" dirty="0">
                <a:ln>
                  <a:noFill/>
                </a:ln>
                <a:solidFill>
                  <a:srgbClr val="000000"/>
                </a:solidFill>
                <a:effectLst/>
                <a:uLnTx/>
                <a:uFillTx/>
                <a:latin typeface="Arial"/>
                <a:ea typeface="Roboto"/>
                <a:cs typeface="Roboto"/>
                <a:sym typeface="Roboto"/>
              </a:rPr>
              <a:t>02:00</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 with 18,306 views.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GB" sz="1050" dirty="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The times of </a:t>
            </a:r>
            <a:r>
              <a:rPr kumimoji="0" lang="en-GB" sz="1050" b="1" i="0" u="none" strike="noStrike" kern="0" cap="none" spc="0" normalizeH="0" baseline="0" noProof="0" dirty="0">
                <a:ln>
                  <a:noFill/>
                </a:ln>
                <a:solidFill>
                  <a:srgbClr val="000000"/>
                </a:solidFill>
                <a:effectLst/>
                <a:uLnTx/>
                <a:uFillTx/>
                <a:latin typeface="Arial"/>
                <a:ea typeface="Roboto"/>
                <a:cs typeface="Roboto"/>
                <a:sym typeface="Roboto"/>
              </a:rPr>
              <a:t>lowest</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 viewership are between 06:00 and 14:00, these have been highlighted with a red line, and the hour of least views is at </a:t>
            </a:r>
            <a:r>
              <a:rPr kumimoji="0" lang="en-GB" sz="1050" b="1" i="0" u="none" strike="noStrike" kern="0" cap="none" spc="0" normalizeH="0" baseline="0" noProof="0" dirty="0">
                <a:ln>
                  <a:noFill/>
                </a:ln>
                <a:solidFill>
                  <a:srgbClr val="000000"/>
                </a:solidFill>
                <a:effectLst/>
                <a:uLnTx/>
                <a:uFillTx/>
                <a:latin typeface="Arial"/>
                <a:ea typeface="Roboto"/>
                <a:cs typeface="Roboto"/>
                <a:sym typeface="Roboto"/>
              </a:rPr>
              <a:t>10:00</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 with just 259 views (indicated with red arrow).</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GB" sz="1050" dirty="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These peak and least timings appear to correlate with standard working hours, perhaps the location of viewership will indicate further correlation. </a:t>
            </a:r>
          </a:p>
        </p:txBody>
      </p:sp>
      <p:pic>
        <p:nvPicPr>
          <p:cNvPr id="3" name="Picture 2">
            <a:extLst>
              <a:ext uri="{FF2B5EF4-FFF2-40B4-BE49-F238E27FC236}">
                <a16:creationId xmlns:a16="http://schemas.microsoft.com/office/drawing/2014/main" id="{B6A922F2-956E-9302-920F-C30C88D0A774}"/>
              </a:ext>
            </a:extLst>
          </p:cNvPr>
          <p:cNvPicPr>
            <a:picLocks noChangeAspect="1"/>
          </p:cNvPicPr>
          <p:nvPr/>
        </p:nvPicPr>
        <p:blipFill>
          <a:blip r:embed="rId3"/>
          <a:stretch>
            <a:fillRect/>
          </a:stretch>
        </p:blipFill>
        <p:spPr>
          <a:xfrm>
            <a:off x="5632785" y="950410"/>
            <a:ext cx="1945035" cy="4042778"/>
          </a:xfrm>
          <a:prstGeom prst="rect">
            <a:avLst/>
          </a:prstGeom>
        </p:spPr>
      </p:pic>
      <p:sp>
        <p:nvSpPr>
          <p:cNvPr id="4" name="Rectangle 3">
            <a:extLst>
              <a:ext uri="{FF2B5EF4-FFF2-40B4-BE49-F238E27FC236}">
                <a16:creationId xmlns:a16="http://schemas.microsoft.com/office/drawing/2014/main" id="{57B8C9B2-67DF-6C5F-BC03-2E38A82ACE7A}"/>
              </a:ext>
            </a:extLst>
          </p:cNvPr>
          <p:cNvSpPr/>
          <p:nvPr/>
        </p:nvSpPr>
        <p:spPr>
          <a:xfrm>
            <a:off x="6105430" y="1138546"/>
            <a:ext cx="942484" cy="3854642"/>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C603B978-8237-9335-9BC4-96F4FD30843D}"/>
              </a:ext>
            </a:extLst>
          </p:cNvPr>
          <p:cNvSpPr/>
          <p:nvPr/>
        </p:nvSpPr>
        <p:spPr>
          <a:xfrm rot="10800000">
            <a:off x="7645791" y="2792437"/>
            <a:ext cx="281354" cy="562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B12C0457-6B04-53BE-F519-58CF3224F624}"/>
              </a:ext>
            </a:extLst>
          </p:cNvPr>
          <p:cNvSpPr/>
          <p:nvPr/>
        </p:nvSpPr>
        <p:spPr>
          <a:xfrm rot="10800000">
            <a:off x="7612716" y="4562621"/>
            <a:ext cx="281354" cy="56271"/>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hape 324">
            <a:extLst>
              <a:ext uri="{FF2B5EF4-FFF2-40B4-BE49-F238E27FC236}">
                <a16:creationId xmlns:a16="http://schemas.microsoft.com/office/drawing/2014/main" id="{208EFE26-82CC-8B27-D7AF-15C37F2D5EF4}"/>
              </a:ext>
            </a:extLst>
          </p:cNvPr>
          <p:cNvSpPr txBox="1"/>
          <p:nvPr/>
        </p:nvSpPr>
        <p:spPr>
          <a:xfrm>
            <a:off x="7995116" y="2658114"/>
            <a:ext cx="1052983" cy="31368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800" dirty="0">
                <a:ea typeface="Roboto"/>
                <a:cs typeface="Roboto"/>
                <a:sym typeface="Roboto"/>
              </a:rPr>
              <a:t>Lowest Viewership</a:t>
            </a:r>
            <a:endParaRPr kumimoji="0" lang="en-GB" sz="800" b="0" i="0" u="none" strike="noStrike" kern="0" cap="none" spc="0" normalizeH="0" baseline="0" noProof="0" dirty="0">
              <a:ln>
                <a:noFill/>
              </a:ln>
              <a:solidFill>
                <a:srgbClr val="000000"/>
              </a:solidFill>
              <a:effectLst/>
              <a:uLnTx/>
              <a:uFillTx/>
              <a:latin typeface="Arial"/>
              <a:ea typeface="Roboto"/>
              <a:cs typeface="Roboto"/>
              <a:sym typeface="Roboto"/>
            </a:endParaRPr>
          </a:p>
        </p:txBody>
      </p:sp>
      <p:sp>
        <p:nvSpPr>
          <p:cNvPr id="9" name="Shape 324">
            <a:extLst>
              <a:ext uri="{FF2B5EF4-FFF2-40B4-BE49-F238E27FC236}">
                <a16:creationId xmlns:a16="http://schemas.microsoft.com/office/drawing/2014/main" id="{BE833E5F-A2D3-FADF-6BEA-3038B91AA92C}"/>
              </a:ext>
            </a:extLst>
          </p:cNvPr>
          <p:cNvSpPr txBox="1"/>
          <p:nvPr/>
        </p:nvSpPr>
        <p:spPr>
          <a:xfrm>
            <a:off x="7959660" y="4423044"/>
            <a:ext cx="1088439" cy="31368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800" dirty="0">
                <a:ea typeface="Roboto"/>
                <a:cs typeface="Roboto"/>
                <a:sym typeface="Roboto"/>
              </a:rPr>
              <a:t>Highest Viewership</a:t>
            </a:r>
            <a:endParaRPr kumimoji="0" lang="en-GB" sz="800" b="0" i="0" u="none" strike="noStrike" kern="0" cap="none" spc="0" normalizeH="0" baseline="0" noProof="0" dirty="0">
              <a:ln>
                <a:noFill/>
              </a:ln>
              <a:solidFill>
                <a:srgbClr val="000000"/>
              </a:solidFill>
              <a:effectLst/>
              <a:uLnTx/>
              <a:uFillTx/>
              <a:latin typeface="Arial"/>
              <a:ea typeface="Roboto"/>
              <a:cs typeface="Roboto"/>
              <a:sym typeface="Roboto"/>
            </a:endParaRPr>
          </a:p>
        </p:txBody>
      </p:sp>
      <p:cxnSp>
        <p:nvCxnSpPr>
          <p:cNvPr id="11" name="Straight Connector 10">
            <a:extLst>
              <a:ext uri="{FF2B5EF4-FFF2-40B4-BE49-F238E27FC236}">
                <a16:creationId xmlns:a16="http://schemas.microsoft.com/office/drawing/2014/main" id="{4EFCF60E-1A4B-FCC8-68C5-5404DA03CA93}"/>
              </a:ext>
            </a:extLst>
          </p:cNvPr>
          <p:cNvCxnSpPr>
            <a:cxnSpLocks/>
          </p:cNvCxnSpPr>
          <p:nvPr/>
        </p:nvCxnSpPr>
        <p:spPr>
          <a:xfrm>
            <a:off x="7577820" y="3734972"/>
            <a:ext cx="0" cy="1258216"/>
          </a:xfrm>
          <a:prstGeom prst="line">
            <a:avLst/>
          </a:prstGeom>
          <a:ln>
            <a:solidFill>
              <a:srgbClr val="00B050"/>
            </a:solidFill>
          </a:ln>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EDFC3652-0900-D75E-D351-D1EAF2B47C5B}"/>
              </a:ext>
            </a:extLst>
          </p:cNvPr>
          <p:cNvCxnSpPr>
            <a:cxnSpLocks/>
          </p:cNvCxnSpPr>
          <p:nvPr/>
        </p:nvCxnSpPr>
        <p:spPr>
          <a:xfrm>
            <a:off x="7577820" y="1138546"/>
            <a:ext cx="0" cy="809829"/>
          </a:xfrm>
          <a:prstGeom prst="line">
            <a:avLst/>
          </a:prstGeom>
          <a:ln>
            <a:solidFill>
              <a:srgbClr val="00B050"/>
            </a:solidFill>
          </a:ln>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6BC47281-3091-4BA5-E5B5-68B97DA6BCCD}"/>
              </a:ext>
            </a:extLst>
          </p:cNvPr>
          <p:cNvCxnSpPr>
            <a:cxnSpLocks/>
          </p:cNvCxnSpPr>
          <p:nvPr/>
        </p:nvCxnSpPr>
        <p:spPr>
          <a:xfrm>
            <a:off x="7577820" y="2131677"/>
            <a:ext cx="0" cy="1385246"/>
          </a:xfrm>
          <a:prstGeom prst="line">
            <a:avLst/>
          </a:prstGeom>
          <a:ln>
            <a:solidFill>
              <a:srgbClr val="FF0000"/>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75848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5" name="Picture 4">
            <a:extLst>
              <a:ext uri="{FF2B5EF4-FFF2-40B4-BE49-F238E27FC236}">
                <a16:creationId xmlns:a16="http://schemas.microsoft.com/office/drawing/2014/main" id="{339F89EA-C1CD-7C60-09B9-C0426A9954D6}"/>
              </a:ext>
            </a:extLst>
          </p:cNvPr>
          <p:cNvPicPr>
            <a:picLocks noChangeAspect="1"/>
          </p:cNvPicPr>
          <p:nvPr/>
        </p:nvPicPr>
        <p:blipFill>
          <a:blip r:embed="rId3"/>
          <a:stretch>
            <a:fillRect/>
          </a:stretch>
        </p:blipFill>
        <p:spPr>
          <a:xfrm>
            <a:off x="311700" y="858518"/>
            <a:ext cx="2043596" cy="2862388"/>
          </a:xfrm>
          <a:prstGeom prst="rect">
            <a:avLst/>
          </a:prstGeom>
          <a:ln>
            <a:solidFill>
              <a:schemeClr val="tx1"/>
            </a:solidFill>
          </a:ln>
        </p:spPr>
      </p:pic>
      <p:sp>
        <p:nvSpPr>
          <p:cNvPr id="322" name="Shape 322"/>
          <p:cNvSpPr txBox="1"/>
          <p:nvPr/>
        </p:nvSpPr>
        <p:spPr>
          <a:xfrm>
            <a:off x="311700" y="98855"/>
            <a:ext cx="8520600" cy="809829"/>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Q9b. </a:t>
            </a:r>
            <a:r>
              <a:rPr lang="en-GB" sz="1600" b="1" dirty="0">
                <a:solidFill>
                  <a:srgbClr val="295269"/>
                </a:solidFill>
                <a:ea typeface="Roboto"/>
                <a:cs typeface="Roboto"/>
                <a:sym typeface="Roboto"/>
              </a:rPr>
              <a:t>Does the top locations of League of Legend’s viewers change over the course of the day? </a:t>
            </a:r>
            <a:endParaRPr kumimoji="0" lang="en-GB" sz="1600" b="1" i="0" u="none" strike="noStrike" kern="0" cap="none" spc="0" normalizeH="0" baseline="0" noProof="0" dirty="0">
              <a:ln>
                <a:noFill/>
              </a:ln>
              <a:solidFill>
                <a:srgbClr val="295269"/>
              </a:solidFill>
              <a:effectLst/>
              <a:uLnTx/>
              <a:uFillTx/>
              <a:latin typeface="Arial"/>
              <a:ea typeface="Roboto"/>
              <a:cs typeface="Roboto"/>
              <a:sym typeface="Roboto"/>
            </a:endParaRPr>
          </a:p>
        </p:txBody>
      </p:sp>
      <p:sp>
        <p:nvSpPr>
          <p:cNvPr id="323" name="Shape 323"/>
          <p:cNvSpPr txBox="1"/>
          <p:nvPr/>
        </p:nvSpPr>
        <p:spPr>
          <a:xfrm>
            <a:off x="4572000" y="3742839"/>
            <a:ext cx="4541374" cy="1382705"/>
          </a:xfrm>
          <a:prstGeom prst="rect">
            <a:avLst/>
          </a:prstGeom>
          <a:solidFill>
            <a:srgbClr val="D9D9D9"/>
          </a:solidFill>
          <a:ln>
            <a:noFill/>
          </a:ln>
        </p:spPr>
        <p:txBody>
          <a:bodyPr spcFirstLastPara="1" wrap="square" lIns="91425" tIns="91425" rIns="91425" bIns="91425" anchor="t" anchorCtr="0">
            <a:noAutofit/>
          </a:bodyPr>
          <a:lstStyle/>
          <a:p>
            <a:pPr>
              <a:buSzPts val="1100"/>
              <a:defRPr/>
            </a:pPr>
            <a:r>
              <a:rPr kumimoji="0" lang="en-GB" sz="1000" b="0" i="0" u="sng" strike="noStrike" kern="0" cap="none" spc="0" normalizeH="0" baseline="0" noProof="0" dirty="0">
                <a:ln>
                  <a:noFill/>
                </a:ln>
                <a:solidFill>
                  <a:srgbClr val="000000"/>
                </a:solidFill>
                <a:effectLst/>
                <a:uLnTx/>
                <a:uFillTx/>
                <a:latin typeface="Courier New"/>
                <a:ea typeface="Courier New"/>
                <a:cs typeface="Courier New"/>
                <a:sym typeface="Courier New"/>
              </a:rPr>
              <a:t>CODE</a:t>
            </a:r>
            <a:endPar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a:t>
            </a:r>
            <a:r>
              <a:rPr kumimoji="0" lang="en-GB" sz="10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strftime</a:t>
            </a: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('%H', time) as 'Time', game, count(*), country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kumimoji="0" lang="en-GB" sz="10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endPar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where game like 'League%' and </a:t>
            </a:r>
            <a:r>
              <a:rPr kumimoji="0" lang="en-GB" sz="10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strftime</a:t>
            </a: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('%H', time) = '15'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group by 4</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order by 3 </a:t>
            </a:r>
            <a:r>
              <a:rPr kumimoji="0" lang="en-GB" sz="10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desc</a:t>
            </a:r>
            <a:endPar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Courier New"/>
                <a:ea typeface="Courier New"/>
                <a:cs typeface="Courier New"/>
                <a:sym typeface="Courier New"/>
              </a:rPr>
              <a:t>limit 20;</a:t>
            </a:r>
          </a:p>
        </p:txBody>
      </p:sp>
      <p:sp>
        <p:nvSpPr>
          <p:cNvPr id="324" name="Shape 324"/>
          <p:cNvSpPr txBox="1"/>
          <p:nvPr/>
        </p:nvSpPr>
        <p:spPr>
          <a:xfrm>
            <a:off x="30626" y="3720905"/>
            <a:ext cx="4449935" cy="137474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Taking the peak time and every 6 hours after that [</a:t>
            </a:r>
            <a:r>
              <a:rPr kumimoji="0" lang="en-GB" sz="1050" b="1" i="0" u="none" strike="noStrike" kern="0" cap="none" spc="0" normalizeH="0" baseline="0" noProof="0" dirty="0">
                <a:ln>
                  <a:noFill/>
                </a:ln>
                <a:solidFill>
                  <a:srgbClr val="000000"/>
                </a:solidFill>
                <a:effectLst/>
                <a:uLnTx/>
                <a:uFillTx/>
                <a:latin typeface="Arial"/>
                <a:ea typeface="Roboto"/>
                <a:cs typeface="Roboto"/>
                <a:sym typeface="Roboto"/>
              </a:rPr>
              <a:t>21:00, 03:00, 09:00 </a:t>
            </a:r>
            <a:r>
              <a:rPr kumimoji="0" lang="en-GB" sz="1050" i="0" u="none" strike="noStrike" kern="0" cap="none" spc="0" normalizeH="0" baseline="0" noProof="0" dirty="0">
                <a:ln>
                  <a:noFill/>
                </a:ln>
                <a:solidFill>
                  <a:srgbClr val="000000"/>
                </a:solidFill>
                <a:effectLst/>
                <a:uLnTx/>
                <a:uFillTx/>
                <a:latin typeface="Arial"/>
                <a:ea typeface="Roboto"/>
                <a:cs typeface="Roboto"/>
                <a:sym typeface="Roboto"/>
              </a:rPr>
              <a:t>and</a:t>
            </a:r>
            <a:r>
              <a:rPr kumimoji="0" lang="en-GB" sz="1050" b="1" i="0" u="none" strike="noStrike" kern="0" cap="none" spc="0" normalizeH="0" baseline="0" noProof="0" dirty="0">
                <a:ln>
                  <a:noFill/>
                </a:ln>
                <a:solidFill>
                  <a:srgbClr val="000000"/>
                </a:solidFill>
                <a:effectLst/>
                <a:uLnTx/>
                <a:uFillTx/>
                <a:latin typeface="Arial"/>
                <a:ea typeface="Roboto"/>
                <a:cs typeface="Roboto"/>
                <a:sym typeface="Roboto"/>
              </a:rPr>
              <a:t> 15:00</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a:t>
            </a:r>
            <a:endParaRPr lang="en-GB" sz="1050" dirty="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It can clearly be seen that the US has the greatest influence over viewership number, far out numbering any other country at all times of the day. The fact that </a:t>
            </a:r>
            <a:r>
              <a:rPr lang="en-GB" sz="1050" dirty="0">
                <a:ea typeface="Roboto"/>
                <a:cs typeface="Roboto"/>
                <a:sym typeface="Roboto"/>
              </a:rPr>
              <a:t>v</a:t>
            </a:r>
            <a:r>
              <a:rPr kumimoji="0" lang="en-GB" sz="1050" b="0" i="0" u="none" strike="noStrike" kern="0" cap="none" spc="0" normalizeH="0" baseline="0" noProof="0" dirty="0" err="1">
                <a:ln>
                  <a:noFill/>
                </a:ln>
                <a:solidFill>
                  <a:srgbClr val="000000"/>
                </a:solidFill>
                <a:effectLst/>
                <a:uLnTx/>
                <a:uFillTx/>
                <a:latin typeface="Arial"/>
                <a:ea typeface="Roboto"/>
                <a:cs typeface="Roboto"/>
                <a:sym typeface="Roboto"/>
              </a:rPr>
              <a:t>iewership</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 peaks outside of standard work hours and is lowest during them, lead us to the conclusion that the US working day has a large influence on the number of views a channel might get.</a:t>
            </a:r>
          </a:p>
        </p:txBody>
      </p:sp>
      <p:sp>
        <p:nvSpPr>
          <p:cNvPr id="4" name="Rectangle 3">
            <a:extLst>
              <a:ext uri="{FF2B5EF4-FFF2-40B4-BE49-F238E27FC236}">
                <a16:creationId xmlns:a16="http://schemas.microsoft.com/office/drawing/2014/main" id="{57B8C9B2-67DF-6C5F-BC03-2E38A82ACE7A}"/>
              </a:ext>
            </a:extLst>
          </p:cNvPr>
          <p:cNvSpPr/>
          <p:nvPr/>
        </p:nvSpPr>
        <p:spPr>
          <a:xfrm>
            <a:off x="724487" y="1010720"/>
            <a:ext cx="780756" cy="2710186"/>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8C6BDF9B-EE95-CF62-F626-5EAFABCCA6F3}"/>
              </a:ext>
            </a:extLst>
          </p:cNvPr>
          <p:cNvPicPr>
            <a:picLocks noChangeAspect="1"/>
          </p:cNvPicPr>
          <p:nvPr/>
        </p:nvPicPr>
        <p:blipFill>
          <a:blip r:embed="rId4"/>
          <a:stretch>
            <a:fillRect/>
          </a:stretch>
        </p:blipFill>
        <p:spPr>
          <a:xfrm>
            <a:off x="2506523" y="856116"/>
            <a:ext cx="2005689" cy="2867193"/>
          </a:xfrm>
          <a:prstGeom prst="rect">
            <a:avLst/>
          </a:prstGeom>
          <a:ln>
            <a:solidFill>
              <a:schemeClr val="tx1"/>
            </a:solidFill>
          </a:ln>
        </p:spPr>
      </p:pic>
      <p:sp>
        <p:nvSpPr>
          <p:cNvPr id="14" name="Oval 13">
            <a:extLst>
              <a:ext uri="{FF2B5EF4-FFF2-40B4-BE49-F238E27FC236}">
                <a16:creationId xmlns:a16="http://schemas.microsoft.com/office/drawing/2014/main" id="{6EFDD0E4-9B40-48EF-8A45-CF1FE5633A58}"/>
              </a:ext>
            </a:extLst>
          </p:cNvPr>
          <p:cNvSpPr/>
          <p:nvPr/>
        </p:nvSpPr>
        <p:spPr>
          <a:xfrm>
            <a:off x="4100733" y="996652"/>
            <a:ext cx="182879" cy="170966"/>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8FF176CC-2118-4876-1F91-275D41AE312B}"/>
              </a:ext>
            </a:extLst>
          </p:cNvPr>
          <p:cNvSpPr/>
          <p:nvPr/>
        </p:nvSpPr>
        <p:spPr>
          <a:xfrm>
            <a:off x="1948255" y="996652"/>
            <a:ext cx="182879" cy="170966"/>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7696E03B-4F09-1C74-E579-BEA128A15DDF}"/>
              </a:ext>
            </a:extLst>
          </p:cNvPr>
          <p:cNvPicPr>
            <a:picLocks noChangeAspect="1"/>
          </p:cNvPicPr>
          <p:nvPr/>
        </p:nvPicPr>
        <p:blipFill>
          <a:blip r:embed="rId5"/>
          <a:stretch>
            <a:fillRect/>
          </a:stretch>
        </p:blipFill>
        <p:spPr>
          <a:xfrm>
            <a:off x="4663440" y="856117"/>
            <a:ext cx="2004676" cy="2864790"/>
          </a:xfrm>
          <a:prstGeom prst="rect">
            <a:avLst/>
          </a:prstGeom>
          <a:ln>
            <a:solidFill>
              <a:schemeClr val="tx1"/>
            </a:solidFill>
          </a:ln>
        </p:spPr>
      </p:pic>
      <p:sp>
        <p:nvSpPr>
          <p:cNvPr id="21" name="Oval 20">
            <a:extLst>
              <a:ext uri="{FF2B5EF4-FFF2-40B4-BE49-F238E27FC236}">
                <a16:creationId xmlns:a16="http://schemas.microsoft.com/office/drawing/2014/main" id="{1068FC54-8E47-0044-DB14-FCA9AB8B5A54}"/>
              </a:ext>
            </a:extLst>
          </p:cNvPr>
          <p:cNvSpPr/>
          <p:nvPr/>
        </p:nvSpPr>
        <p:spPr>
          <a:xfrm>
            <a:off x="6285915" y="996652"/>
            <a:ext cx="182879" cy="170966"/>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871FE257-E832-B3B7-F0A0-A436BE972F81}"/>
              </a:ext>
            </a:extLst>
          </p:cNvPr>
          <p:cNvPicPr>
            <a:picLocks noChangeAspect="1"/>
          </p:cNvPicPr>
          <p:nvPr/>
        </p:nvPicPr>
        <p:blipFill>
          <a:blip r:embed="rId6"/>
          <a:stretch>
            <a:fillRect/>
          </a:stretch>
        </p:blipFill>
        <p:spPr>
          <a:xfrm>
            <a:off x="6890071" y="856116"/>
            <a:ext cx="2016214" cy="2864789"/>
          </a:xfrm>
          <a:prstGeom prst="rect">
            <a:avLst/>
          </a:prstGeom>
          <a:ln>
            <a:solidFill>
              <a:schemeClr val="tx1"/>
            </a:solidFill>
          </a:ln>
        </p:spPr>
      </p:pic>
      <p:sp>
        <p:nvSpPr>
          <p:cNvPr id="26" name="Oval 25">
            <a:extLst>
              <a:ext uri="{FF2B5EF4-FFF2-40B4-BE49-F238E27FC236}">
                <a16:creationId xmlns:a16="http://schemas.microsoft.com/office/drawing/2014/main" id="{FBA15611-6B00-8F6C-BC09-E1FB1F8D3920}"/>
              </a:ext>
            </a:extLst>
          </p:cNvPr>
          <p:cNvSpPr/>
          <p:nvPr/>
        </p:nvSpPr>
        <p:spPr>
          <a:xfrm>
            <a:off x="8520333" y="982584"/>
            <a:ext cx="182879" cy="170966"/>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0A57EF08-A5A7-A541-741A-383BF255D5DB}"/>
              </a:ext>
            </a:extLst>
          </p:cNvPr>
          <p:cNvSpPr/>
          <p:nvPr/>
        </p:nvSpPr>
        <p:spPr>
          <a:xfrm>
            <a:off x="2901755" y="1030372"/>
            <a:ext cx="780756" cy="2710186"/>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030C126-F1D0-DF75-9F64-7A5818673517}"/>
              </a:ext>
            </a:extLst>
          </p:cNvPr>
          <p:cNvSpPr/>
          <p:nvPr/>
        </p:nvSpPr>
        <p:spPr>
          <a:xfrm>
            <a:off x="5058671" y="1021686"/>
            <a:ext cx="780756" cy="2710186"/>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D525937E-270F-38F7-3431-708FE55B7076}"/>
              </a:ext>
            </a:extLst>
          </p:cNvPr>
          <p:cNvSpPr/>
          <p:nvPr/>
        </p:nvSpPr>
        <p:spPr>
          <a:xfrm>
            <a:off x="7297451" y="1004188"/>
            <a:ext cx="780756" cy="2710186"/>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516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6"/>
            <a:ext cx="8520600" cy="794328"/>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Q10. </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How many channels are there, and which is the most popular? </a:t>
            </a:r>
            <a:r>
              <a:rPr lang="en-GB" sz="1600" b="1" dirty="0">
                <a:solidFill>
                  <a:srgbClr val="295269"/>
                </a:solidFill>
                <a:ea typeface="Roboto"/>
                <a:cs typeface="Roboto"/>
                <a:sym typeface="Roboto"/>
              </a:rPr>
              <a:t>Also work out their subscribers. </a:t>
            </a:r>
            <a:endParaRPr kumimoji="0" lang="en-GB" sz="1600" b="1" i="0" u="none" strike="noStrike" kern="0" cap="none" spc="0" normalizeH="0" baseline="0" noProof="0" dirty="0">
              <a:ln>
                <a:noFill/>
              </a:ln>
              <a:solidFill>
                <a:srgbClr val="295269"/>
              </a:solidFill>
              <a:effectLst/>
              <a:uLnTx/>
              <a:uFillTx/>
              <a:latin typeface="Arial"/>
              <a:ea typeface="Roboto"/>
              <a:cs typeface="Roboto"/>
              <a:sym typeface="Roboto"/>
            </a:endParaRPr>
          </a:p>
        </p:txBody>
      </p:sp>
      <p:sp>
        <p:nvSpPr>
          <p:cNvPr id="323" name="Shape 323"/>
          <p:cNvSpPr txBox="1"/>
          <p:nvPr/>
        </p:nvSpPr>
        <p:spPr>
          <a:xfrm>
            <a:off x="177973" y="3042850"/>
            <a:ext cx="4394025" cy="2001795"/>
          </a:xfrm>
          <a:prstGeom prst="rect">
            <a:avLst/>
          </a:prstGeom>
          <a:solidFill>
            <a:srgbClr val="D9D9D9"/>
          </a:solidFill>
          <a:ln>
            <a:noFill/>
          </a:ln>
        </p:spPr>
        <p:txBody>
          <a:bodyPr spcFirstLastPara="1" wrap="square" lIns="91425" tIns="91425" rIns="91425" bIns="91425" anchor="t" anchorCtr="0">
            <a:noAutofit/>
          </a:bodyPr>
          <a:lstStyle/>
          <a:p>
            <a:pPr>
              <a:spcAft>
                <a:spcPts val="600"/>
              </a:spcAft>
              <a:buSzPts val="1100"/>
              <a:defRPr/>
            </a:pPr>
            <a:r>
              <a:rPr kumimoji="0" lang="en-GB" sz="900" b="0" i="0" u="sng" strike="noStrike" kern="0" cap="none" spc="0" normalizeH="0" baseline="0" noProof="0" dirty="0">
                <a:ln>
                  <a:noFill/>
                </a:ln>
                <a:solidFill>
                  <a:srgbClr val="000000"/>
                </a:solidFill>
                <a:effectLst/>
                <a:uLnTx/>
                <a:uFillTx/>
                <a:latin typeface="Courier New"/>
                <a:ea typeface="Courier New"/>
                <a:cs typeface="Courier New"/>
                <a:sym typeface="Courier New"/>
              </a:rPr>
              <a:t>CODE</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 select channel, count(*)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from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group by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order by 2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desc</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900" dirty="0">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B) select channel, count(*) as ‘Subscribers’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from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where subscriber = 'true’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group by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order by 2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desc</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p:txBody>
      </p:sp>
      <p:sp>
        <p:nvSpPr>
          <p:cNvPr id="324" name="Shape 324"/>
          <p:cNvSpPr txBox="1"/>
          <p:nvPr/>
        </p:nvSpPr>
        <p:spPr>
          <a:xfrm>
            <a:off x="176658" y="967119"/>
            <a:ext cx="4394025" cy="200179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Roboto"/>
                <a:cs typeface="Roboto"/>
                <a:sym typeface="Roboto"/>
              </a:rPr>
              <a:t>The largest channel is </a:t>
            </a:r>
            <a:r>
              <a:rPr kumimoji="0" lang="en-GB" sz="1200" b="1" i="0" u="none" strike="noStrike" kern="0" cap="none" spc="0" normalizeH="0" baseline="0" noProof="0" dirty="0">
                <a:ln>
                  <a:noFill/>
                </a:ln>
                <a:solidFill>
                  <a:srgbClr val="000000"/>
                </a:solidFill>
                <a:effectLst/>
                <a:uLnTx/>
                <a:uFillTx/>
                <a:latin typeface="Arial"/>
                <a:ea typeface="Roboto"/>
                <a:cs typeface="Roboto"/>
                <a:sym typeface="Roboto"/>
              </a:rPr>
              <a:t>Frank</a:t>
            </a:r>
            <a:r>
              <a:rPr lang="en-GB" sz="1200" dirty="0">
                <a:ea typeface="Roboto"/>
                <a:cs typeface="Roboto"/>
                <a:sym typeface="Roboto"/>
              </a:rPr>
              <a:t> with a massive </a:t>
            </a:r>
            <a:r>
              <a:rPr lang="en-GB" sz="1200" b="1" dirty="0">
                <a:ea typeface="Roboto"/>
                <a:cs typeface="Roboto"/>
                <a:sym typeface="Roboto"/>
              </a:rPr>
              <a:t>194300</a:t>
            </a:r>
            <a:r>
              <a:rPr lang="en-GB" sz="1200" dirty="0">
                <a:ea typeface="Roboto"/>
                <a:cs typeface="Roboto"/>
                <a:sym typeface="Roboto"/>
              </a:rPr>
              <a:t> viewers and </a:t>
            </a:r>
            <a:r>
              <a:rPr lang="en-GB" sz="1200" b="1" dirty="0">
                <a:ea typeface="Roboto"/>
                <a:cs typeface="Roboto"/>
                <a:sym typeface="Roboto"/>
              </a:rPr>
              <a:t>5830</a:t>
            </a:r>
            <a:r>
              <a:rPr lang="en-GB" sz="1200" dirty="0">
                <a:ea typeface="Roboto"/>
                <a:cs typeface="Roboto"/>
                <a:sym typeface="Roboto"/>
              </a:rPr>
              <a:t> subscribers.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Roboto"/>
                <a:cs typeface="Roboto"/>
                <a:sym typeface="Roboto"/>
              </a:rPr>
              <a:t>The others are </a:t>
            </a:r>
            <a:r>
              <a:rPr lang="en-GB" sz="1200" dirty="0">
                <a:ea typeface="Roboto"/>
                <a:cs typeface="Roboto"/>
                <a:sym typeface="Roboto"/>
              </a:rPr>
              <a:t>not spread as far apart in viewers with </a:t>
            </a:r>
            <a:r>
              <a:rPr lang="en-GB" sz="1200" b="1" dirty="0">
                <a:ea typeface="Roboto"/>
                <a:cs typeface="Roboto"/>
                <a:sym typeface="Roboto"/>
              </a:rPr>
              <a:t>Estell</a:t>
            </a:r>
            <a:r>
              <a:rPr lang="en-GB" sz="1200" dirty="0">
                <a:ea typeface="Roboto"/>
                <a:cs typeface="Roboto"/>
                <a:sym typeface="Roboto"/>
              </a:rPr>
              <a:t> second largest with </a:t>
            </a:r>
            <a:r>
              <a:rPr lang="en-GB" sz="1200" b="1" dirty="0">
                <a:ea typeface="Roboto"/>
                <a:cs typeface="Roboto"/>
                <a:sym typeface="Roboto"/>
              </a:rPr>
              <a:t>72484</a:t>
            </a:r>
            <a:r>
              <a:rPr lang="en-GB" sz="1200" dirty="0">
                <a:ea typeface="Roboto"/>
                <a:cs typeface="Roboto"/>
                <a:sym typeface="Roboto"/>
              </a:rPr>
              <a:t> viewers and then </a:t>
            </a:r>
            <a:r>
              <a:rPr lang="en-GB" sz="1200" b="1" dirty="0" err="1">
                <a:ea typeface="Roboto"/>
                <a:cs typeface="Roboto"/>
                <a:sym typeface="Roboto"/>
              </a:rPr>
              <a:t>Karmer</a:t>
            </a:r>
            <a:r>
              <a:rPr lang="en-GB" sz="1200" dirty="0">
                <a:ea typeface="Roboto"/>
                <a:cs typeface="Roboto"/>
                <a:sym typeface="Roboto"/>
              </a:rPr>
              <a:t> with </a:t>
            </a:r>
            <a:r>
              <a:rPr lang="en-GB" sz="1200" b="1" dirty="0">
                <a:ea typeface="Roboto"/>
                <a:cs typeface="Roboto"/>
                <a:sym typeface="Roboto"/>
              </a:rPr>
              <a:t>66756</a:t>
            </a:r>
            <a:r>
              <a:rPr lang="en-GB" sz="1200" dirty="0">
                <a:ea typeface="Roboto"/>
                <a:cs typeface="Roboto"/>
                <a:sym typeface="Roboto"/>
              </a:rPr>
              <a:t> viewers. </a:t>
            </a:r>
            <a:endParaRPr kumimoji="0" lang="en-GB" sz="1200" b="0" i="0" u="none" strike="noStrike" kern="0" cap="none" spc="0" normalizeH="0" baseline="0" noProof="0" dirty="0">
              <a:ln>
                <a:noFill/>
              </a:ln>
              <a:solidFill>
                <a:srgbClr val="000000"/>
              </a:solidFill>
              <a:effectLst/>
              <a:uLnTx/>
              <a:uFillTx/>
              <a:latin typeface="Arial"/>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200" dirty="0">
                <a:ea typeface="Roboto"/>
                <a:cs typeface="Roboto"/>
                <a:sym typeface="Roboto"/>
              </a:rPr>
              <a:t>However, w</a:t>
            </a:r>
            <a:r>
              <a:rPr kumimoji="0" lang="en-GB" sz="1200" b="0" i="0" u="none" strike="noStrike" kern="0" cap="none" spc="0" normalizeH="0" baseline="0" noProof="0" dirty="0" err="1">
                <a:ln>
                  <a:noFill/>
                </a:ln>
                <a:solidFill>
                  <a:srgbClr val="000000"/>
                </a:solidFill>
                <a:effectLst/>
                <a:uLnTx/>
                <a:uFillTx/>
                <a:latin typeface="Arial"/>
                <a:ea typeface="Roboto"/>
                <a:cs typeface="Roboto"/>
                <a:sym typeface="Roboto"/>
              </a:rPr>
              <a:t>ith</a:t>
            </a:r>
            <a:r>
              <a:rPr kumimoji="0" lang="en-GB" sz="1200" b="0" i="0" u="none" strike="noStrike" kern="0" cap="none" spc="0" normalizeH="0" baseline="0" noProof="0" dirty="0">
                <a:ln>
                  <a:noFill/>
                </a:ln>
                <a:solidFill>
                  <a:srgbClr val="000000"/>
                </a:solidFill>
                <a:effectLst/>
                <a:uLnTx/>
                <a:uFillTx/>
                <a:latin typeface="Arial"/>
                <a:ea typeface="Roboto"/>
                <a:cs typeface="Roboto"/>
                <a:sym typeface="Roboto"/>
              </a:rPr>
              <a:t> the first and second queries we can see that more viewers does not necessarily translate to more subscribers. Frank is the only exception to this but </a:t>
            </a:r>
            <a:r>
              <a:rPr lang="en-GB" sz="1200" dirty="0">
                <a:ea typeface="Roboto"/>
                <a:cs typeface="Roboto"/>
                <a:sym typeface="Roboto"/>
              </a:rPr>
              <a:t>his subscriber number is still very small relative to his viewership.</a:t>
            </a:r>
            <a:endParaRPr kumimoji="0" sz="1050" b="0" i="0" u="none" strike="noStrike" kern="0" cap="none" spc="0" normalizeH="0" baseline="0" noProof="0" dirty="0">
              <a:ln>
                <a:noFill/>
              </a:ln>
              <a:solidFill>
                <a:srgbClr val="000000"/>
              </a:solidFill>
              <a:effectLst/>
              <a:uLnTx/>
              <a:uFillTx/>
              <a:latin typeface="Arial"/>
              <a:ea typeface="Roboto"/>
              <a:cs typeface="Roboto"/>
              <a:sym typeface="Roboto"/>
            </a:endParaRPr>
          </a:p>
        </p:txBody>
      </p:sp>
      <p:pic>
        <p:nvPicPr>
          <p:cNvPr id="5" name="Picture 4">
            <a:extLst>
              <a:ext uri="{FF2B5EF4-FFF2-40B4-BE49-F238E27FC236}">
                <a16:creationId xmlns:a16="http://schemas.microsoft.com/office/drawing/2014/main" id="{3BAF9C6C-3B55-7AAE-D499-FDE4C8F04795}"/>
              </a:ext>
            </a:extLst>
          </p:cNvPr>
          <p:cNvPicPr>
            <a:picLocks noChangeAspect="1"/>
          </p:cNvPicPr>
          <p:nvPr/>
        </p:nvPicPr>
        <p:blipFill rotWithShape="1">
          <a:blip r:embed="rId3"/>
          <a:srcRect l="1909"/>
          <a:stretch/>
        </p:blipFill>
        <p:spPr>
          <a:xfrm>
            <a:off x="6934502" y="1773108"/>
            <a:ext cx="1811375" cy="2397381"/>
          </a:xfrm>
          <a:prstGeom prst="rect">
            <a:avLst/>
          </a:prstGeom>
          <a:ln>
            <a:solidFill>
              <a:schemeClr val="tx1"/>
            </a:solidFill>
          </a:ln>
        </p:spPr>
      </p:pic>
      <p:pic>
        <p:nvPicPr>
          <p:cNvPr id="10" name="Picture 9">
            <a:extLst>
              <a:ext uri="{FF2B5EF4-FFF2-40B4-BE49-F238E27FC236}">
                <a16:creationId xmlns:a16="http://schemas.microsoft.com/office/drawing/2014/main" id="{1092EB00-A420-F15D-3D76-7120B02863D0}"/>
              </a:ext>
            </a:extLst>
          </p:cNvPr>
          <p:cNvPicPr>
            <a:picLocks noChangeAspect="1"/>
          </p:cNvPicPr>
          <p:nvPr/>
        </p:nvPicPr>
        <p:blipFill>
          <a:blip r:embed="rId4"/>
          <a:stretch>
            <a:fillRect/>
          </a:stretch>
        </p:blipFill>
        <p:spPr>
          <a:xfrm>
            <a:off x="4859292" y="1773108"/>
            <a:ext cx="1741596" cy="2397381"/>
          </a:xfrm>
          <a:prstGeom prst="rect">
            <a:avLst/>
          </a:prstGeom>
          <a:ln>
            <a:solidFill>
              <a:schemeClr val="tx1"/>
            </a:solidFill>
          </a:ln>
        </p:spPr>
      </p:pic>
      <p:sp>
        <p:nvSpPr>
          <p:cNvPr id="12" name="Rectangle 11">
            <a:extLst>
              <a:ext uri="{FF2B5EF4-FFF2-40B4-BE49-F238E27FC236}">
                <a16:creationId xmlns:a16="http://schemas.microsoft.com/office/drawing/2014/main" id="{5DC2C404-B759-D01F-88AB-010683A8FF57}"/>
              </a:ext>
            </a:extLst>
          </p:cNvPr>
          <p:cNvSpPr/>
          <p:nvPr/>
        </p:nvSpPr>
        <p:spPr>
          <a:xfrm>
            <a:off x="5090377" y="1992226"/>
            <a:ext cx="640080" cy="237727"/>
          </a:xfrm>
          <a:prstGeom prst="rect">
            <a:avLst/>
          </a:prstGeom>
          <a:solidFill>
            <a:srgbClr val="00B05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DAAF17E-9634-D740-9528-AB3F3ABB6A80}"/>
              </a:ext>
            </a:extLst>
          </p:cNvPr>
          <p:cNvSpPr/>
          <p:nvPr/>
        </p:nvSpPr>
        <p:spPr>
          <a:xfrm>
            <a:off x="7171508" y="1999483"/>
            <a:ext cx="640080" cy="237727"/>
          </a:xfrm>
          <a:prstGeom prst="rect">
            <a:avLst/>
          </a:prstGeom>
          <a:solidFill>
            <a:srgbClr val="00B05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9B5FDEA-8214-E49F-FE6A-04A74D39B298}"/>
              </a:ext>
            </a:extLst>
          </p:cNvPr>
          <p:cNvSpPr/>
          <p:nvPr/>
        </p:nvSpPr>
        <p:spPr>
          <a:xfrm>
            <a:off x="5090010" y="2223589"/>
            <a:ext cx="640080" cy="237727"/>
          </a:xfrm>
          <a:prstGeom prst="rect">
            <a:avLst/>
          </a:prstGeom>
          <a:solidFill>
            <a:schemeClr val="accent4">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599990D-FB03-E933-6971-04560E66FCC1}"/>
              </a:ext>
            </a:extLst>
          </p:cNvPr>
          <p:cNvSpPr/>
          <p:nvPr/>
        </p:nvSpPr>
        <p:spPr>
          <a:xfrm>
            <a:off x="7162740" y="3742855"/>
            <a:ext cx="640080" cy="237727"/>
          </a:xfrm>
          <a:prstGeom prst="rect">
            <a:avLst/>
          </a:prstGeom>
          <a:solidFill>
            <a:schemeClr val="accent4">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A48B072-32E1-374D-71A7-167D66C3D6C0}"/>
              </a:ext>
            </a:extLst>
          </p:cNvPr>
          <p:cNvSpPr/>
          <p:nvPr/>
        </p:nvSpPr>
        <p:spPr>
          <a:xfrm>
            <a:off x="5090010" y="2454137"/>
            <a:ext cx="640080" cy="219263"/>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77C1D7-21DE-188F-F7EF-0B5FE66713DD}"/>
              </a:ext>
            </a:extLst>
          </p:cNvPr>
          <p:cNvSpPr/>
          <p:nvPr/>
        </p:nvSpPr>
        <p:spPr>
          <a:xfrm>
            <a:off x="7171508" y="2879890"/>
            <a:ext cx="640080" cy="219263"/>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D5D7104-113E-DC7C-E140-8AC350A3D74B}"/>
              </a:ext>
            </a:extLst>
          </p:cNvPr>
          <p:cNvSpPr txBox="1"/>
          <p:nvPr/>
        </p:nvSpPr>
        <p:spPr>
          <a:xfrm>
            <a:off x="4593684" y="1740033"/>
            <a:ext cx="398014" cy="276999"/>
          </a:xfrm>
          <a:prstGeom prst="rect">
            <a:avLst/>
          </a:prstGeom>
          <a:noFill/>
        </p:spPr>
        <p:txBody>
          <a:bodyPr wrap="square" rtlCol="0">
            <a:spAutoFit/>
          </a:bodyPr>
          <a:lstStyle/>
          <a:p>
            <a:r>
              <a:rPr lang="en-GB" sz="1200" dirty="0"/>
              <a:t>A)</a:t>
            </a:r>
          </a:p>
        </p:txBody>
      </p:sp>
      <p:sp>
        <p:nvSpPr>
          <p:cNvPr id="19" name="TextBox 18">
            <a:extLst>
              <a:ext uri="{FF2B5EF4-FFF2-40B4-BE49-F238E27FC236}">
                <a16:creationId xmlns:a16="http://schemas.microsoft.com/office/drawing/2014/main" id="{77E33FD9-FA08-1574-58D9-5091F64EA0F5}"/>
              </a:ext>
            </a:extLst>
          </p:cNvPr>
          <p:cNvSpPr txBox="1"/>
          <p:nvPr/>
        </p:nvSpPr>
        <p:spPr>
          <a:xfrm>
            <a:off x="6670018" y="1738385"/>
            <a:ext cx="398014" cy="276999"/>
          </a:xfrm>
          <a:prstGeom prst="rect">
            <a:avLst/>
          </a:prstGeom>
          <a:noFill/>
        </p:spPr>
        <p:txBody>
          <a:bodyPr wrap="square" rtlCol="0">
            <a:spAutoFit/>
          </a:bodyPr>
          <a:lstStyle/>
          <a:p>
            <a:r>
              <a:rPr lang="en-GB" sz="1200" dirty="0"/>
              <a:t>B)</a:t>
            </a:r>
          </a:p>
        </p:txBody>
      </p:sp>
    </p:spTree>
    <p:extLst>
      <p:ext uri="{BB962C8B-B14F-4D97-AF65-F5344CB8AC3E}">
        <p14:creationId xmlns:p14="http://schemas.microsoft.com/office/powerpoint/2010/main" val="4145391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252917" y="796835"/>
            <a:ext cx="8061300" cy="4206440"/>
          </a:xfrm>
          <a:prstGeom prst="rect">
            <a:avLst/>
          </a:prstGeom>
          <a:noFill/>
          <a:ln>
            <a:noFill/>
          </a:ln>
        </p:spPr>
        <p:txBody>
          <a:bodyPr spcFirstLastPara="1" wrap="square" lIns="91425" tIns="91425" rIns="91425" bIns="91425" anchor="ctr" anchorCtr="0">
            <a:noAutofit/>
          </a:bodyPr>
          <a:lstStyle/>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1) What are the </a:t>
            </a:r>
            <a:r>
              <a:rPr lang="en-GB" sz="1000" b="1" dirty="0">
                <a:solidFill>
                  <a:srgbClr val="222222"/>
                </a:solidFill>
                <a:highlight>
                  <a:srgbClr val="FFFFFF"/>
                </a:highlight>
                <a:latin typeface="Roboto"/>
                <a:ea typeface="Roboto"/>
                <a:cs typeface="Roboto"/>
                <a:sym typeface="Roboto"/>
              </a:rPr>
              <a:t>column</a:t>
            </a:r>
            <a:r>
              <a:rPr lang="en-GB" sz="1000" dirty="0">
                <a:solidFill>
                  <a:srgbClr val="222222"/>
                </a:solidFill>
                <a:highlight>
                  <a:srgbClr val="FFFFFF"/>
                </a:highlight>
                <a:latin typeface="Roboto"/>
                <a:ea typeface="Roboto"/>
                <a:cs typeface="Roboto"/>
                <a:sym typeface="Roboto"/>
              </a:rPr>
              <a:t> </a:t>
            </a:r>
            <a:r>
              <a:rPr lang="en-GB" sz="1000" b="1" dirty="0">
                <a:solidFill>
                  <a:srgbClr val="222222"/>
                </a:solidFill>
                <a:highlight>
                  <a:srgbClr val="FFFFFF"/>
                </a:highlight>
                <a:latin typeface="Roboto"/>
                <a:ea typeface="Roboto"/>
                <a:cs typeface="Roboto"/>
                <a:sym typeface="Roboto"/>
              </a:rPr>
              <a:t>names</a:t>
            </a:r>
            <a:r>
              <a:rPr lang="en-GB" sz="1000" dirty="0">
                <a:solidFill>
                  <a:srgbClr val="222222"/>
                </a:solidFill>
                <a:highlight>
                  <a:srgbClr val="FFFFFF"/>
                </a:highlight>
                <a:latin typeface="Roboto"/>
                <a:ea typeface="Roboto"/>
                <a:cs typeface="Roboto"/>
                <a:sym typeface="Roboto"/>
              </a:rPr>
              <a:t> for the Twitch data tables?</a:t>
            </a:r>
          </a:p>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2) How many </a:t>
            </a:r>
            <a:r>
              <a:rPr lang="en-GB" sz="1000" b="1" dirty="0">
                <a:solidFill>
                  <a:srgbClr val="222222"/>
                </a:solidFill>
                <a:highlight>
                  <a:srgbClr val="FFFFFF"/>
                </a:highlight>
                <a:latin typeface="Roboto"/>
                <a:ea typeface="Roboto"/>
                <a:cs typeface="Roboto"/>
                <a:sym typeface="Roboto"/>
              </a:rPr>
              <a:t>rows</a:t>
            </a:r>
            <a:r>
              <a:rPr lang="en-GB" sz="1000" dirty="0">
                <a:solidFill>
                  <a:srgbClr val="222222"/>
                </a:solidFill>
                <a:highlight>
                  <a:srgbClr val="FFFFFF"/>
                </a:highlight>
                <a:latin typeface="Roboto"/>
                <a:ea typeface="Roboto"/>
                <a:cs typeface="Roboto"/>
                <a:sym typeface="Roboto"/>
              </a:rPr>
              <a:t> are there in the chat and the </a:t>
            </a:r>
            <a:r>
              <a:rPr lang="en-GB" sz="1000" dirty="0" err="1">
                <a:solidFill>
                  <a:srgbClr val="222222"/>
                </a:solidFill>
                <a:highlight>
                  <a:srgbClr val="FFFFFF"/>
                </a:highlight>
                <a:latin typeface="Roboto"/>
                <a:ea typeface="Roboto"/>
                <a:cs typeface="Roboto"/>
                <a:sym typeface="Roboto"/>
              </a:rPr>
              <a:t>video_play</a:t>
            </a:r>
            <a:r>
              <a:rPr lang="en-GB" sz="1000" dirty="0">
                <a:solidFill>
                  <a:srgbClr val="222222"/>
                </a:solidFill>
                <a:highlight>
                  <a:srgbClr val="FFFFFF"/>
                </a:highlight>
                <a:latin typeface="Roboto"/>
                <a:ea typeface="Roboto"/>
                <a:cs typeface="Roboto"/>
                <a:sym typeface="Roboto"/>
              </a:rPr>
              <a:t> tables?</a:t>
            </a:r>
          </a:p>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3) How many </a:t>
            </a:r>
            <a:r>
              <a:rPr lang="en-GB" sz="1000" b="1" dirty="0">
                <a:solidFill>
                  <a:srgbClr val="222222"/>
                </a:solidFill>
                <a:highlight>
                  <a:srgbClr val="FFFFFF"/>
                </a:highlight>
                <a:latin typeface="Roboto"/>
                <a:ea typeface="Roboto"/>
                <a:cs typeface="Roboto"/>
                <a:sym typeface="Roboto"/>
              </a:rPr>
              <a:t>unique users </a:t>
            </a:r>
            <a:r>
              <a:rPr lang="en-GB" sz="1000" dirty="0">
                <a:solidFill>
                  <a:srgbClr val="222222"/>
                </a:solidFill>
                <a:highlight>
                  <a:srgbClr val="FFFFFF"/>
                </a:highlight>
                <a:latin typeface="Roboto"/>
                <a:ea typeface="Roboto"/>
                <a:cs typeface="Roboto"/>
                <a:sym typeface="Roboto"/>
              </a:rPr>
              <a:t>appear in both tables?</a:t>
            </a:r>
          </a:p>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4) Show the </a:t>
            </a:r>
            <a:r>
              <a:rPr lang="en-GB" sz="1000" b="1" dirty="0">
                <a:solidFill>
                  <a:srgbClr val="222222"/>
                </a:solidFill>
                <a:highlight>
                  <a:srgbClr val="FFFFFF"/>
                </a:highlight>
                <a:latin typeface="Roboto"/>
                <a:ea typeface="Roboto"/>
                <a:cs typeface="Roboto"/>
                <a:sym typeface="Roboto"/>
              </a:rPr>
              <a:t>proportions</a:t>
            </a:r>
            <a:r>
              <a:rPr lang="en-GB" sz="1000" dirty="0">
                <a:solidFill>
                  <a:srgbClr val="222222"/>
                </a:solidFill>
                <a:highlight>
                  <a:srgbClr val="FFFFFF"/>
                </a:highlight>
                <a:latin typeface="Roboto"/>
                <a:ea typeface="Roboto"/>
                <a:cs typeface="Roboto"/>
                <a:sym typeface="Roboto"/>
              </a:rPr>
              <a:t> of only chat users compared to total chat users, and only </a:t>
            </a:r>
            <a:r>
              <a:rPr lang="en-GB" sz="1000" dirty="0" err="1">
                <a:solidFill>
                  <a:srgbClr val="222222"/>
                </a:solidFill>
                <a:highlight>
                  <a:srgbClr val="FFFFFF"/>
                </a:highlight>
                <a:latin typeface="Roboto"/>
                <a:ea typeface="Roboto"/>
                <a:cs typeface="Roboto"/>
                <a:sym typeface="Roboto"/>
              </a:rPr>
              <a:t>video_play</a:t>
            </a:r>
            <a:r>
              <a:rPr lang="en-GB" sz="1000" dirty="0">
                <a:solidFill>
                  <a:srgbClr val="222222"/>
                </a:solidFill>
                <a:highlight>
                  <a:srgbClr val="FFFFFF"/>
                </a:highlight>
                <a:latin typeface="Roboto"/>
                <a:ea typeface="Roboto"/>
                <a:cs typeface="Roboto"/>
                <a:sym typeface="Roboto"/>
              </a:rPr>
              <a:t> users compared to total </a:t>
            </a:r>
            <a:r>
              <a:rPr lang="en-GB" sz="1000" dirty="0" err="1">
                <a:solidFill>
                  <a:srgbClr val="222222"/>
                </a:solidFill>
                <a:highlight>
                  <a:srgbClr val="FFFFFF"/>
                </a:highlight>
                <a:latin typeface="Roboto"/>
                <a:ea typeface="Roboto"/>
                <a:cs typeface="Roboto"/>
                <a:sym typeface="Roboto"/>
              </a:rPr>
              <a:t>video_play</a:t>
            </a:r>
            <a:r>
              <a:rPr lang="en-GB" sz="1000" dirty="0">
                <a:solidFill>
                  <a:srgbClr val="222222"/>
                </a:solidFill>
                <a:highlight>
                  <a:srgbClr val="FFFFFF"/>
                </a:highlight>
                <a:latin typeface="Roboto"/>
                <a:ea typeface="Roboto"/>
                <a:cs typeface="Roboto"/>
                <a:sym typeface="Roboto"/>
              </a:rPr>
              <a:t> users. </a:t>
            </a:r>
          </a:p>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5) Which </a:t>
            </a:r>
            <a:r>
              <a:rPr lang="en-GB" sz="1000" b="1" dirty="0">
                <a:solidFill>
                  <a:srgbClr val="222222"/>
                </a:solidFill>
                <a:highlight>
                  <a:srgbClr val="FFFFFF"/>
                </a:highlight>
                <a:latin typeface="Roboto"/>
                <a:ea typeface="Roboto"/>
                <a:cs typeface="Roboto"/>
                <a:sym typeface="Roboto"/>
              </a:rPr>
              <a:t>countries</a:t>
            </a:r>
            <a:r>
              <a:rPr lang="en-GB" sz="1000" dirty="0">
                <a:solidFill>
                  <a:srgbClr val="222222"/>
                </a:solidFill>
                <a:highlight>
                  <a:srgbClr val="FFFFFF"/>
                </a:highlight>
                <a:latin typeface="Roboto"/>
                <a:ea typeface="Roboto"/>
                <a:cs typeface="Roboto"/>
                <a:sym typeface="Roboto"/>
              </a:rPr>
              <a:t> make up the largest proportion of the viewership? </a:t>
            </a:r>
          </a:p>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6) Which </a:t>
            </a:r>
            <a:r>
              <a:rPr lang="en-GB" sz="1000" b="1" dirty="0">
                <a:solidFill>
                  <a:srgbClr val="222222"/>
                </a:solidFill>
                <a:highlight>
                  <a:srgbClr val="FFFFFF"/>
                </a:highlight>
                <a:latin typeface="Roboto"/>
                <a:ea typeface="Roboto"/>
                <a:cs typeface="Roboto"/>
                <a:sym typeface="Roboto"/>
              </a:rPr>
              <a:t>games</a:t>
            </a:r>
            <a:r>
              <a:rPr lang="en-GB" sz="1000" dirty="0">
                <a:solidFill>
                  <a:srgbClr val="222222"/>
                </a:solidFill>
                <a:highlight>
                  <a:srgbClr val="FFFFFF"/>
                </a:highlight>
                <a:latin typeface="Roboto"/>
                <a:ea typeface="Roboto"/>
                <a:cs typeface="Roboto"/>
                <a:sym typeface="Roboto"/>
              </a:rPr>
              <a:t> are played? </a:t>
            </a:r>
            <a:r>
              <a:rPr lang="en-GB" sz="1000" b="1" dirty="0">
                <a:solidFill>
                  <a:srgbClr val="222222"/>
                </a:solidFill>
                <a:highlight>
                  <a:srgbClr val="FFFFFF"/>
                </a:highlight>
                <a:latin typeface="Roboto"/>
                <a:ea typeface="Roboto"/>
                <a:cs typeface="Roboto"/>
                <a:sym typeface="Roboto"/>
              </a:rPr>
              <a:t>Rank</a:t>
            </a:r>
            <a:r>
              <a:rPr lang="en-GB" sz="1000" dirty="0">
                <a:solidFill>
                  <a:srgbClr val="222222"/>
                </a:solidFill>
                <a:highlight>
                  <a:srgbClr val="FFFFFF"/>
                </a:highlight>
                <a:latin typeface="Roboto"/>
                <a:ea typeface="Roboto"/>
                <a:cs typeface="Roboto"/>
                <a:sym typeface="Roboto"/>
              </a:rPr>
              <a:t> them from most viewed to least.</a:t>
            </a:r>
          </a:p>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7) Which </a:t>
            </a:r>
            <a:r>
              <a:rPr lang="en-GB" sz="1000" b="1" dirty="0">
                <a:solidFill>
                  <a:srgbClr val="222222"/>
                </a:solidFill>
                <a:highlight>
                  <a:srgbClr val="FFFFFF"/>
                </a:highlight>
                <a:latin typeface="Roboto"/>
                <a:ea typeface="Roboto"/>
                <a:cs typeface="Roboto"/>
                <a:sym typeface="Roboto"/>
              </a:rPr>
              <a:t>times</a:t>
            </a:r>
            <a:r>
              <a:rPr lang="en-GB" sz="1000" dirty="0">
                <a:solidFill>
                  <a:srgbClr val="222222"/>
                </a:solidFill>
                <a:highlight>
                  <a:srgbClr val="FFFFFF"/>
                </a:highlight>
                <a:latin typeface="Roboto"/>
                <a:ea typeface="Roboto"/>
                <a:cs typeface="Roboto"/>
                <a:sym typeface="Roboto"/>
              </a:rPr>
              <a:t> have peak and least </a:t>
            </a:r>
            <a:r>
              <a:rPr lang="en-GB" sz="1000" b="1" dirty="0">
                <a:solidFill>
                  <a:srgbClr val="222222"/>
                </a:solidFill>
                <a:highlight>
                  <a:srgbClr val="FFFFFF"/>
                </a:highlight>
                <a:latin typeface="Roboto"/>
                <a:ea typeface="Roboto"/>
                <a:cs typeface="Roboto"/>
                <a:sym typeface="Roboto"/>
              </a:rPr>
              <a:t>traffic</a:t>
            </a:r>
            <a:r>
              <a:rPr lang="en-GB" sz="1000" dirty="0">
                <a:solidFill>
                  <a:srgbClr val="222222"/>
                </a:solidFill>
                <a:highlight>
                  <a:srgbClr val="FFFFFF"/>
                </a:highlight>
                <a:latin typeface="Roboto"/>
                <a:ea typeface="Roboto"/>
                <a:cs typeface="Roboto"/>
                <a:sym typeface="Roboto"/>
              </a:rPr>
              <a:t>?</a:t>
            </a:r>
          </a:p>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8) How does the </a:t>
            </a:r>
            <a:r>
              <a:rPr lang="en-GB" sz="1000" b="1" dirty="0">
                <a:solidFill>
                  <a:srgbClr val="222222"/>
                </a:solidFill>
                <a:highlight>
                  <a:srgbClr val="FFFFFF"/>
                </a:highlight>
                <a:latin typeface="Roboto"/>
                <a:ea typeface="Roboto"/>
                <a:cs typeface="Roboto"/>
                <a:sym typeface="Roboto"/>
              </a:rPr>
              <a:t>ranking</a:t>
            </a:r>
            <a:r>
              <a:rPr lang="en-GB" sz="1000" dirty="0">
                <a:solidFill>
                  <a:srgbClr val="222222"/>
                </a:solidFill>
                <a:highlight>
                  <a:srgbClr val="FFFFFF"/>
                </a:highlight>
                <a:latin typeface="Roboto"/>
                <a:ea typeface="Roboto"/>
                <a:cs typeface="Roboto"/>
                <a:sym typeface="Roboto"/>
              </a:rPr>
              <a:t> of game viewership </a:t>
            </a:r>
            <a:r>
              <a:rPr lang="en-GB" sz="1000" b="1" dirty="0">
                <a:solidFill>
                  <a:srgbClr val="222222"/>
                </a:solidFill>
                <a:highlight>
                  <a:srgbClr val="FFFFFF"/>
                </a:highlight>
                <a:latin typeface="Roboto"/>
                <a:ea typeface="Roboto"/>
                <a:cs typeface="Roboto"/>
                <a:sym typeface="Roboto"/>
              </a:rPr>
              <a:t>change</a:t>
            </a:r>
            <a:r>
              <a:rPr lang="en-GB" sz="1000" dirty="0">
                <a:solidFill>
                  <a:srgbClr val="222222"/>
                </a:solidFill>
                <a:highlight>
                  <a:srgbClr val="FFFFFF"/>
                </a:highlight>
                <a:latin typeface="Roboto"/>
                <a:ea typeface="Roboto"/>
                <a:cs typeface="Roboto"/>
                <a:sym typeface="Roboto"/>
              </a:rPr>
              <a:t> throughout the day? Choose the peak, lowest and two times between these times.</a:t>
            </a:r>
          </a:p>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9a) How does League of Legend’s viewership change over a 24-hour period? </a:t>
            </a:r>
          </a:p>
          <a:p>
            <a:pPr marL="76200" marR="0" lvl="0" algn="l" rtl="0">
              <a:lnSpc>
                <a:spcPct val="115000"/>
              </a:lnSpc>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9b) Does the top </a:t>
            </a:r>
            <a:r>
              <a:rPr lang="en-GB" sz="1000" b="1" dirty="0">
                <a:solidFill>
                  <a:srgbClr val="222222"/>
                </a:solidFill>
                <a:highlight>
                  <a:srgbClr val="FFFFFF"/>
                </a:highlight>
                <a:latin typeface="Roboto"/>
                <a:ea typeface="Roboto"/>
                <a:cs typeface="Roboto"/>
                <a:sym typeface="Roboto"/>
              </a:rPr>
              <a:t>locations</a:t>
            </a:r>
            <a:r>
              <a:rPr lang="en-GB" sz="1000" dirty="0">
                <a:solidFill>
                  <a:srgbClr val="222222"/>
                </a:solidFill>
                <a:highlight>
                  <a:srgbClr val="FFFFFF"/>
                </a:highlight>
                <a:latin typeface="Roboto"/>
                <a:ea typeface="Roboto"/>
                <a:cs typeface="Roboto"/>
                <a:sym typeface="Roboto"/>
              </a:rPr>
              <a:t> of League of Legend’s viewers </a:t>
            </a:r>
            <a:r>
              <a:rPr lang="en-GB" sz="1000" b="1" dirty="0">
                <a:solidFill>
                  <a:srgbClr val="222222"/>
                </a:solidFill>
                <a:highlight>
                  <a:srgbClr val="FFFFFF"/>
                </a:highlight>
                <a:latin typeface="Roboto"/>
                <a:ea typeface="Roboto"/>
                <a:cs typeface="Roboto"/>
                <a:sym typeface="Roboto"/>
              </a:rPr>
              <a:t>change</a:t>
            </a:r>
            <a:r>
              <a:rPr lang="en-GB" sz="1000" dirty="0">
                <a:solidFill>
                  <a:srgbClr val="222222"/>
                </a:solidFill>
                <a:highlight>
                  <a:srgbClr val="FFFFFF"/>
                </a:highlight>
                <a:latin typeface="Roboto"/>
                <a:ea typeface="Roboto"/>
                <a:cs typeface="Roboto"/>
                <a:sym typeface="Roboto"/>
              </a:rPr>
              <a:t> over the course of the day? </a:t>
            </a:r>
          </a:p>
          <a:p>
            <a:pPr marL="76200" marR="0" lvl="0" algn="l" rtl="0">
              <a:lnSpc>
                <a:spcPct val="115000"/>
              </a:lnSpc>
              <a:spcBef>
                <a:spcPts val="1100"/>
              </a:spcBef>
              <a:spcAft>
                <a:spcPts val="0"/>
              </a:spcAft>
              <a:buClr>
                <a:srgbClr val="222222"/>
              </a:buClr>
              <a:buSzPts val="2400"/>
            </a:pPr>
            <a:r>
              <a:rPr lang="en-GB" sz="1000" dirty="0">
                <a:solidFill>
                  <a:srgbClr val="222222"/>
                </a:solidFill>
                <a:highlight>
                  <a:srgbClr val="FFFFFF"/>
                </a:highlight>
                <a:latin typeface="Roboto"/>
                <a:ea typeface="Roboto"/>
                <a:cs typeface="Roboto"/>
                <a:sym typeface="Roboto"/>
              </a:rPr>
              <a:t>10) How many channels are there, and which is the most popular? Also work out their subscribers.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5"/>
            <a:ext cx="8520600" cy="865379"/>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Q1. </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What are the column names for the Twitch </a:t>
            </a:r>
            <a:r>
              <a:rPr lang="en-GB" sz="1600" b="1" dirty="0">
                <a:solidFill>
                  <a:srgbClr val="295269"/>
                </a:solidFill>
                <a:ea typeface="Roboto"/>
                <a:cs typeface="Roboto"/>
                <a:sym typeface="Roboto"/>
              </a:rPr>
              <a:t>d</a:t>
            </a:r>
            <a:r>
              <a:rPr kumimoji="0" lang="en-GB" sz="1600" b="1" i="0" u="none" strike="noStrike" kern="0" cap="none" spc="0" normalizeH="0" baseline="0" noProof="0" dirty="0" err="1">
                <a:ln>
                  <a:noFill/>
                </a:ln>
                <a:solidFill>
                  <a:srgbClr val="295269"/>
                </a:solidFill>
                <a:effectLst/>
                <a:uLnTx/>
                <a:uFillTx/>
                <a:latin typeface="Arial"/>
                <a:ea typeface="Roboto"/>
                <a:cs typeface="Roboto"/>
                <a:sym typeface="Roboto"/>
              </a:rPr>
              <a:t>ata</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 tables?</a:t>
            </a:r>
            <a:endParaRPr kumimoji="0" lang="en-GB" sz="1400" b="1" i="0" u="none" strike="noStrike" kern="0" cap="none" spc="0" normalizeH="0" baseline="0" noProof="0" dirty="0">
              <a:ln>
                <a:noFill/>
              </a:ln>
              <a:solidFill>
                <a:srgbClr val="295269"/>
              </a:solidFill>
              <a:effectLst/>
              <a:uLnTx/>
              <a:uFillTx/>
              <a:latin typeface="Arial"/>
              <a:ea typeface="Roboto"/>
              <a:cs typeface="Roboto"/>
              <a:sym typeface="Roboto"/>
            </a:endParaRPr>
          </a:p>
        </p:txBody>
      </p:sp>
      <p:sp>
        <p:nvSpPr>
          <p:cNvPr id="324" name="Shape 324"/>
          <p:cNvSpPr txBox="1"/>
          <p:nvPr/>
        </p:nvSpPr>
        <p:spPr>
          <a:xfrm>
            <a:off x="1847822" y="1029024"/>
            <a:ext cx="1440272" cy="200179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200" b="0" i="0" u="none" strike="noStrike" kern="0" cap="none" spc="0" normalizeH="0" baseline="0" noProof="0" dirty="0" err="1">
                <a:ln>
                  <a:noFill/>
                </a:ln>
                <a:solidFill>
                  <a:srgbClr val="000000"/>
                </a:solidFill>
                <a:effectLst/>
                <a:uLnTx/>
                <a:uFillTx/>
                <a:latin typeface="Arial"/>
                <a:ea typeface="Roboto"/>
                <a:cs typeface="Roboto"/>
                <a:sym typeface="Roboto"/>
              </a:rPr>
              <a:t>Video_play</a:t>
            </a:r>
            <a:r>
              <a:rPr kumimoji="0" lang="en-GB" sz="1200" b="0" i="0" u="none" strike="noStrike" kern="0" cap="none" spc="0" normalizeH="0" baseline="0" noProof="0" dirty="0">
                <a:ln>
                  <a:noFill/>
                </a:ln>
                <a:solidFill>
                  <a:srgbClr val="000000"/>
                </a:solidFill>
                <a:effectLst/>
                <a:uLnTx/>
                <a:uFillTx/>
                <a:latin typeface="Arial"/>
                <a:ea typeface="Roboto"/>
                <a:cs typeface="Roboto"/>
                <a:sym typeface="Roboto"/>
              </a:rPr>
              <a:t> Table:</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Time </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err="1">
                <a:ln>
                  <a:noFill/>
                </a:ln>
                <a:solidFill>
                  <a:srgbClr val="000000"/>
                </a:solidFill>
                <a:effectLst/>
                <a:uLnTx/>
                <a:uFillTx/>
                <a:latin typeface="Arial"/>
                <a:ea typeface="Roboto"/>
                <a:cs typeface="Roboto"/>
                <a:sym typeface="Roboto"/>
              </a:rPr>
              <a:t>device_id</a:t>
            </a:r>
            <a:endParaRPr kumimoji="0" lang="en-GB" sz="1050" b="0" i="0" u="none" strike="noStrike" kern="0" cap="none" spc="0" normalizeH="0" baseline="0" noProof="0" dirty="0">
              <a:ln>
                <a:noFill/>
              </a:ln>
              <a:solidFill>
                <a:srgbClr val="000000"/>
              </a:solidFill>
              <a:effectLst/>
              <a:uLnTx/>
              <a:uFillTx/>
              <a:latin typeface="Arial"/>
              <a:ea typeface="Roboto"/>
              <a:cs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login</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channel </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country </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player </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game</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err="1">
                <a:ln>
                  <a:noFill/>
                </a:ln>
                <a:solidFill>
                  <a:srgbClr val="000000"/>
                </a:solidFill>
                <a:effectLst/>
                <a:uLnTx/>
                <a:uFillTx/>
                <a:latin typeface="Arial"/>
                <a:ea typeface="Roboto"/>
                <a:cs typeface="Roboto"/>
                <a:sym typeface="Roboto"/>
              </a:rPr>
              <a:t>stream_format</a:t>
            </a:r>
            <a:endParaRPr kumimoji="0" lang="en-GB" sz="1050" b="0" i="0" u="none" strike="noStrike" kern="0" cap="none" spc="0" normalizeH="0" baseline="0" noProof="0" dirty="0">
              <a:ln>
                <a:noFill/>
              </a:ln>
              <a:solidFill>
                <a:srgbClr val="000000"/>
              </a:solidFill>
              <a:effectLst/>
              <a:uLnTx/>
              <a:uFillTx/>
              <a:latin typeface="Arial"/>
              <a:ea typeface="Roboto"/>
              <a:cs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subscriber</a:t>
            </a:r>
            <a:endParaRPr kumimoji="0" sz="1050" b="0" i="0" u="none" strike="noStrike" kern="0" cap="none" spc="0" normalizeH="0" baseline="0" noProof="0" dirty="0">
              <a:ln>
                <a:noFill/>
              </a:ln>
              <a:solidFill>
                <a:srgbClr val="000000"/>
              </a:solidFill>
              <a:effectLst/>
              <a:uLnTx/>
              <a:uFillTx/>
              <a:latin typeface="Arial"/>
              <a:ea typeface="Roboto"/>
              <a:cs typeface="Roboto"/>
              <a:sym typeface="Roboto"/>
            </a:endParaRPr>
          </a:p>
        </p:txBody>
      </p:sp>
      <p:sp>
        <p:nvSpPr>
          <p:cNvPr id="7" name="Shape 324">
            <a:extLst>
              <a:ext uri="{FF2B5EF4-FFF2-40B4-BE49-F238E27FC236}">
                <a16:creationId xmlns:a16="http://schemas.microsoft.com/office/drawing/2014/main" id="{382133E5-B443-2861-1267-2A0E11EC4FCC}"/>
              </a:ext>
            </a:extLst>
          </p:cNvPr>
          <p:cNvSpPr txBox="1"/>
          <p:nvPr/>
        </p:nvSpPr>
        <p:spPr>
          <a:xfrm>
            <a:off x="1829775" y="3200032"/>
            <a:ext cx="1458319" cy="160174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Roboto"/>
                <a:cs typeface="Roboto"/>
                <a:sym typeface="Roboto"/>
              </a:rPr>
              <a:t>Chat Table:</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Time</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err="1">
                <a:ln>
                  <a:noFill/>
                </a:ln>
                <a:solidFill>
                  <a:srgbClr val="000000"/>
                </a:solidFill>
                <a:effectLst/>
                <a:uLnTx/>
                <a:uFillTx/>
                <a:latin typeface="Arial"/>
                <a:ea typeface="Roboto"/>
                <a:cs typeface="Roboto"/>
                <a:sym typeface="Roboto"/>
              </a:rPr>
              <a:t>Device_id</a:t>
            </a:r>
            <a:endParaRPr kumimoji="0" lang="en-GB" sz="1050" b="0" i="0" u="none" strike="noStrike" kern="0" cap="none" spc="0" normalizeH="0" baseline="0" noProof="0" dirty="0">
              <a:ln>
                <a:noFill/>
              </a:ln>
              <a:solidFill>
                <a:srgbClr val="000000"/>
              </a:solidFill>
              <a:effectLst/>
              <a:uLnTx/>
              <a:uFillTx/>
              <a:latin typeface="Arial"/>
              <a:ea typeface="Roboto"/>
              <a:cs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Login</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Channel</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Country</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Player</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Game</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endParaRPr kumimoji="0" lang="en-GB" sz="1050" b="0" i="0" u="none" strike="noStrike" kern="0" cap="none" spc="0" normalizeH="0" baseline="0" noProof="0" dirty="0">
              <a:ln>
                <a:noFill/>
              </a:ln>
              <a:solidFill>
                <a:srgbClr val="000000"/>
              </a:solidFill>
              <a:effectLst/>
              <a:uLnTx/>
              <a:uFillTx/>
              <a:latin typeface="Arial"/>
              <a:ea typeface="Roboto"/>
              <a:cs typeface="Roboto"/>
              <a:sym typeface="Roboto"/>
            </a:endParaRPr>
          </a:p>
        </p:txBody>
      </p:sp>
      <p:pic>
        <p:nvPicPr>
          <p:cNvPr id="3" name="Picture 2">
            <a:extLst>
              <a:ext uri="{FF2B5EF4-FFF2-40B4-BE49-F238E27FC236}">
                <a16:creationId xmlns:a16="http://schemas.microsoft.com/office/drawing/2014/main" id="{13EE76B5-0622-88C8-F173-0816D8996EC6}"/>
              </a:ext>
            </a:extLst>
          </p:cNvPr>
          <p:cNvPicPr>
            <a:picLocks noChangeAspect="1"/>
          </p:cNvPicPr>
          <p:nvPr/>
        </p:nvPicPr>
        <p:blipFill>
          <a:blip r:embed="rId3"/>
          <a:stretch>
            <a:fillRect/>
          </a:stretch>
        </p:blipFill>
        <p:spPr>
          <a:xfrm>
            <a:off x="3435948" y="1396759"/>
            <a:ext cx="5156397" cy="1266324"/>
          </a:xfrm>
          <a:prstGeom prst="rect">
            <a:avLst/>
          </a:prstGeom>
        </p:spPr>
      </p:pic>
      <p:pic>
        <p:nvPicPr>
          <p:cNvPr id="8" name="Picture 7">
            <a:extLst>
              <a:ext uri="{FF2B5EF4-FFF2-40B4-BE49-F238E27FC236}">
                <a16:creationId xmlns:a16="http://schemas.microsoft.com/office/drawing/2014/main" id="{5FF46AE8-CC1A-9FF6-B678-C61DB08E0E18}"/>
              </a:ext>
            </a:extLst>
          </p:cNvPr>
          <p:cNvPicPr>
            <a:picLocks noChangeAspect="1"/>
          </p:cNvPicPr>
          <p:nvPr/>
        </p:nvPicPr>
        <p:blipFill>
          <a:blip r:embed="rId4"/>
          <a:stretch>
            <a:fillRect/>
          </a:stretch>
        </p:blipFill>
        <p:spPr>
          <a:xfrm>
            <a:off x="3428323" y="3403309"/>
            <a:ext cx="5403977" cy="1195193"/>
          </a:xfrm>
          <a:prstGeom prst="rect">
            <a:avLst/>
          </a:prstGeom>
        </p:spPr>
      </p:pic>
      <p:sp>
        <p:nvSpPr>
          <p:cNvPr id="323" name="Shape 323"/>
          <p:cNvSpPr txBox="1"/>
          <p:nvPr/>
        </p:nvSpPr>
        <p:spPr>
          <a:xfrm>
            <a:off x="117816" y="1029024"/>
            <a:ext cx="1582153" cy="3772755"/>
          </a:xfrm>
          <a:prstGeom prst="rect">
            <a:avLst/>
          </a:prstGeom>
          <a:solidFill>
            <a:srgbClr val="D9D9D9"/>
          </a:solidFill>
          <a:ln>
            <a:noFill/>
          </a:ln>
        </p:spPr>
        <p:txBody>
          <a:bodyPr spcFirstLastPara="1" wrap="square" lIns="91425" tIns="91425" rIns="91425" bIns="91425" anchor="t" anchorCtr="0">
            <a:noAutofit/>
          </a:bodyPr>
          <a:lstStyle/>
          <a:p>
            <a:pPr>
              <a:spcAft>
                <a:spcPts val="600"/>
              </a:spcAft>
              <a:buSzPts val="1100"/>
              <a:defRPr/>
            </a:pPr>
            <a:r>
              <a:rPr kumimoji="0" lang="en-GB" sz="900" b="0" i="0" u="sng" strike="noStrike" kern="0" cap="none" spc="0" normalizeH="0" baseline="0" noProof="0" dirty="0">
                <a:ln>
                  <a:noFill/>
                </a:ln>
                <a:solidFill>
                  <a:srgbClr val="000000"/>
                </a:solidFill>
                <a:effectLst/>
                <a:uLnTx/>
                <a:uFillTx/>
                <a:latin typeface="Courier New"/>
                <a:ea typeface="Courier New"/>
                <a:cs typeface="Courier New"/>
                <a:sym typeface="Courier New"/>
              </a:rPr>
              <a:t>CODE</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lang="en-GB" sz="900" dirty="0" err="1">
                <a:latin typeface="Courier New"/>
                <a:ea typeface="Courier New"/>
                <a:cs typeface="Courier New"/>
                <a:sym typeface="Courier New"/>
              </a:rPr>
              <a:t>video_play</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limit 10;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chat</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limit 10;</a:t>
            </a:r>
            <a:endParaRPr kumimoji="0"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p:txBody>
      </p:sp>
      <p:cxnSp>
        <p:nvCxnSpPr>
          <p:cNvPr id="4" name="Straight Connector 3">
            <a:extLst>
              <a:ext uri="{FF2B5EF4-FFF2-40B4-BE49-F238E27FC236}">
                <a16:creationId xmlns:a16="http://schemas.microsoft.com/office/drawing/2014/main" id="{BCA66FEC-293D-22EB-8051-48B095B3B0EA}"/>
              </a:ext>
            </a:extLst>
          </p:cNvPr>
          <p:cNvCxnSpPr/>
          <p:nvPr/>
        </p:nvCxnSpPr>
        <p:spPr>
          <a:xfrm>
            <a:off x="3545058" y="1512277"/>
            <a:ext cx="5047287"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0DF2E75-527F-9449-2008-7C0A8139A27B}"/>
              </a:ext>
            </a:extLst>
          </p:cNvPr>
          <p:cNvCxnSpPr/>
          <p:nvPr/>
        </p:nvCxnSpPr>
        <p:spPr>
          <a:xfrm>
            <a:off x="3435948" y="3528646"/>
            <a:ext cx="5047287"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57A3695E-DEFD-6189-26F9-E22FDE135C29}"/>
              </a:ext>
            </a:extLst>
          </p:cNvPr>
          <p:cNvSpPr/>
          <p:nvPr/>
        </p:nvSpPr>
        <p:spPr>
          <a:xfrm>
            <a:off x="1906915" y="3305908"/>
            <a:ext cx="794082" cy="188841"/>
          </a:xfrm>
          <a:prstGeom prst="rect">
            <a:avLst/>
          </a:prstGeom>
          <a:solidFill>
            <a:srgbClr val="7030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3939AEB-3558-C4BB-6C57-73FE6D75000F}"/>
              </a:ext>
            </a:extLst>
          </p:cNvPr>
          <p:cNvSpPr/>
          <p:nvPr/>
        </p:nvSpPr>
        <p:spPr>
          <a:xfrm>
            <a:off x="1908595" y="1104581"/>
            <a:ext cx="1256636" cy="225145"/>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6"/>
            <a:ext cx="8520600" cy="794328"/>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Q2. </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How many rows are there in the chat and the </a:t>
            </a:r>
            <a:r>
              <a:rPr kumimoji="0" lang="en-GB" sz="1600" b="1" i="0" u="none" strike="noStrike" kern="0" cap="none" spc="0" normalizeH="0" baseline="0" noProof="0" dirty="0" err="1">
                <a:ln>
                  <a:noFill/>
                </a:ln>
                <a:solidFill>
                  <a:srgbClr val="295269"/>
                </a:solidFill>
                <a:effectLst/>
                <a:uLnTx/>
                <a:uFillTx/>
                <a:latin typeface="Arial"/>
                <a:ea typeface="Roboto"/>
                <a:cs typeface="Roboto"/>
                <a:sym typeface="Roboto"/>
              </a:rPr>
              <a:t>video_play</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 tables?</a:t>
            </a:r>
          </a:p>
        </p:txBody>
      </p:sp>
      <p:sp>
        <p:nvSpPr>
          <p:cNvPr id="323" name="Shape 323"/>
          <p:cNvSpPr txBox="1"/>
          <p:nvPr/>
        </p:nvSpPr>
        <p:spPr>
          <a:xfrm>
            <a:off x="2430592" y="2977811"/>
            <a:ext cx="4282813" cy="2001795"/>
          </a:xfrm>
          <a:prstGeom prst="rect">
            <a:avLst/>
          </a:prstGeom>
          <a:solidFill>
            <a:srgbClr val="D9D9D9"/>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600"/>
              </a:spcAft>
              <a:buClr>
                <a:srgbClr val="000000"/>
              </a:buClr>
              <a:buSzPts val="1100"/>
              <a:buFont typeface="Arial"/>
              <a:buNone/>
              <a:tabLst/>
              <a:defRPr/>
            </a:pPr>
            <a:r>
              <a:rPr kumimoji="0" lang="en-GB" sz="1050" b="0" i="0" u="sng" strike="noStrike" kern="0" cap="none" spc="0" normalizeH="0" baseline="0" noProof="0" dirty="0">
                <a:ln>
                  <a:noFill/>
                </a:ln>
                <a:solidFill>
                  <a:srgbClr val="000000"/>
                </a:solidFill>
                <a:effectLst/>
                <a:uLnTx/>
                <a:uFillTx/>
                <a:latin typeface="Courier New"/>
                <a:ea typeface="Courier New"/>
                <a:cs typeface="Courier New"/>
                <a:sym typeface="Courier New"/>
              </a:rPr>
              <a:t>CODE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count(*) as 'Video Play Rows'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count(*) as 'Chat Count Rows'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chat;</a:t>
            </a:r>
            <a:endParaRPr kumimoji="0"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p:txBody>
      </p:sp>
      <p:sp>
        <p:nvSpPr>
          <p:cNvPr id="324" name="Shape 324"/>
          <p:cNvSpPr txBox="1"/>
          <p:nvPr/>
        </p:nvSpPr>
        <p:spPr>
          <a:xfrm>
            <a:off x="2459208" y="1185111"/>
            <a:ext cx="4225583" cy="167678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sz="1050" b="0" i="0" u="none" strike="noStrike" kern="0" cap="none" spc="0" normalizeH="0" baseline="0" noProof="0" dirty="0">
              <a:ln>
                <a:noFill/>
              </a:ln>
              <a:solidFill>
                <a:srgbClr val="000000"/>
              </a:solidFill>
              <a:effectLst/>
              <a:uLnTx/>
              <a:uFillTx/>
              <a:latin typeface="Arial"/>
              <a:ea typeface="Roboto"/>
              <a:cs typeface="Roboto"/>
              <a:sym typeface="Roboto"/>
            </a:endParaRPr>
          </a:p>
        </p:txBody>
      </p:sp>
      <p:pic>
        <p:nvPicPr>
          <p:cNvPr id="8" name="Picture 7">
            <a:extLst>
              <a:ext uri="{FF2B5EF4-FFF2-40B4-BE49-F238E27FC236}">
                <a16:creationId xmlns:a16="http://schemas.microsoft.com/office/drawing/2014/main" id="{0FF42AE8-07E7-BAEB-AF41-C673B7F2CBED}"/>
              </a:ext>
            </a:extLst>
          </p:cNvPr>
          <p:cNvPicPr>
            <a:picLocks noChangeAspect="1"/>
          </p:cNvPicPr>
          <p:nvPr/>
        </p:nvPicPr>
        <p:blipFill>
          <a:blip r:embed="rId3"/>
          <a:stretch>
            <a:fillRect/>
          </a:stretch>
        </p:blipFill>
        <p:spPr>
          <a:xfrm>
            <a:off x="4956974" y="1718308"/>
            <a:ext cx="1143099" cy="403895"/>
          </a:xfrm>
          <a:prstGeom prst="rect">
            <a:avLst/>
          </a:prstGeom>
        </p:spPr>
      </p:pic>
      <p:pic>
        <p:nvPicPr>
          <p:cNvPr id="12" name="Picture 11">
            <a:extLst>
              <a:ext uri="{FF2B5EF4-FFF2-40B4-BE49-F238E27FC236}">
                <a16:creationId xmlns:a16="http://schemas.microsoft.com/office/drawing/2014/main" id="{1C0B6D67-FEF1-DB2E-8CEE-1AA2EBFB5A6C}"/>
              </a:ext>
            </a:extLst>
          </p:cNvPr>
          <p:cNvPicPr>
            <a:picLocks noChangeAspect="1"/>
          </p:cNvPicPr>
          <p:nvPr/>
        </p:nvPicPr>
        <p:blipFill>
          <a:blip r:embed="rId4"/>
          <a:stretch>
            <a:fillRect/>
          </a:stretch>
        </p:blipFill>
        <p:spPr>
          <a:xfrm>
            <a:off x="3158239" y="1718308"/>
            <a:ext cx="1028789" cy="434378"/>
          </a:xfrm>
          <a:prstGeom prst="rect">
            <a:avLst/>
          </a:prstGeom>
        </p:spPr>
      </p:pic>
      <p:sp>
        <p:nvSpPr>
          <p:cNvPr id="2" name="Rectangle 1">
            <a:extLst>
              <a:ext uri="{FF2B5EF4-FFF2-40B4-BE49-F238E27FC236}">
                <a16:creationId xmlns:a16="http://schemas.microsoft.com/office/drawing/2014/main" id="{02207930-03FA-C80D-66DC-42C26C008783}"/>
              </a:ext>
            </a:extLst>
          </p:cNvPr>
          <p:cNvSpPr/>
          <p:nvPr/>
        </p:nvSpPr>
        <p:spPr>
          <a:xfrm>
            <a:off x="3158239" y="1760512"/>
            <a:ext cx="555632" cy="18990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B531DCE-585E-FAB8-DBB4-E13ADA9997F1}"/>
              </a:ext>
            </a:extLst>
          </p:cNvPr>
          <p:cNvSpPr/>
          <p:nvPr/>
        </p:nvSpPr>
        <p:spPr>
          <a:xfrm>
            <a:off x="4942905" y="1732376"/>
            <a:ext cx="289021" cy="218038"/>
          </a:xfrm>
          <a:prstGeom prst="rect">
            <a:avLst/>
          </a:prstGeom>
          <a:solidFill>
            <a:srgbClr val="7030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310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6"/>
            <a:ext cx="8520600" cy="794328"/>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Q3. </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How many unique users appear in both tables?</a:t>
            </a:r>
          </a:p>
        </p:txBody>
      </p:sp>
      <p:sp>
        <p:nvSpPr>
          <p:cNvPr id="323" name="Shape 323"/>
          <p:cNvSpPr txBox="1"/>
          <p:nvPr/>
        </p:nvSpPr>
        <p:spPr>
          <a:xfrm>
            <a:off x="4738821" y="2009876"/>
            <a:ext cx="4282812" cy="3108711"/>
          </a:xfrm>
          <a:prstGeom prst="rect">
            <a:avLst/>
          </a:prstGeom>
          <a:solidFill>
            <a:srgbClr val="D9D9D9"/>
          </a:solidFill>
          <a:ln>
            <a:noFill/>
          </a:ln>
        </p:spPr>
        <p:txBody>
          <a:bodyPr spcFirstLastPara="1" wrap="square" lIns="91425" tIns="91425" rIns="91425" bIns="91425" anchor="t" anchorCtr="0">
            <a:noAutofit/>
          </a:bodyPr>
          <a:lstStyle/>
          <a:p>
            <a:pPr>
              <a:spcAft>
                <a:spcPts val="600"/>
              </a:spcAft>
              <a:buSzPts val="1100"/>
              <a:defRPr/>
            </a:pPr>
            <a:r>
              <a:rPr kumimoji="0" lang="en-GB" sz="900" b="0" i="0" u="sng" strike="noStrike" kern="0" cap="none" spc="0" normalizeH="0" baseline="0" noProof="0" dirty="0">
                <a:ln>
                  <a:noFill/>
                </a:ln>
                <a:solidFill>
                  <a:srgbClr val="000000"/>
                </a:solidFill>
                <a:effectLst/>
                <a:uLnTx/>
                <a:uFillTx/>
                <a:latin typeface="Courier New"/>
                <a:ea typeface="Courier New"/>
                <a:cs typeface="Courier New"/>
                <a:sym typeface="Courier New"/>
              </a:rPr>
              <a:t>CODE</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count(distinct login) as 'Accounts used in Chat’,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count(distinct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device_id</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as 'Devices used in Chat’,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(count(distinct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device_id</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 count(distinct login)) as 'Difference'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chat;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900" dirty="0">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count(distinct login) as 'Accounts used in Video’,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count(distinct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device_id</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as 'Devices used in Video’,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(count(distinct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device_id</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 count(distinct login)) as 'Difference'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lang="en-GB" sz="900" dirty="0">
                <a:latin typeface="Courier New"/>
                <a:ea typeface="Courier New"/>
                <a:cs typeface="Courier New"/>
                <a:sym typeface="Courier New"/>
              </a:rPr>
              <a:t>v</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ideo_play</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count(distinct login) as 'common logins'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where login in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login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chat);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p:txBody>
      </p:sp>
      <p:sp>
        <p:nvSpPr>
          <p:cNvPr id="324" name="Shape 324"/>
          <p:cNvSpPr txBox="1"/>
          <p:nvPr/>
        </p:nvSpPr>
        <p:spPr>
          <a:xfrm>
            <a:off x="183990" y="915057"/>
            <a:ext cx="4394026" cy="247784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There</a:t>
            </a:r>
            <a:r>
              <a:rPr lang="en-GB" sz="1050" dirty="0">
                <a:ea typeface="Roboto"/>
                <a:cs typeface="Roboto"/>
                <a:sym typeface="Roboto"/>
              </a:rPr>
              <a:t> is a large difference between the amount of people who are streaming on twitch and the number using the chat function. Only ~9.5% of people use the chat function (9.6% according to accounts used and 9.4% according to devices used).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GB" sz="1050" dirty="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050" dirty="0">
                <a:ea typeface="Roboto"/>
                <a:cs typeface="Roboto"/>
                <a:sym typeface="Roboto"/>
              </a:rPr>
              <a:t>There is a large cross over between the two tables with 24,250 common logins being recorded in both the </a:t>
            </a:r>
            <a:r>
              <a:rPr lang="en-GB" sz="1050" dirty="0" err="1">
                <a:ea typeface="Roboto"/>
                <a:cs typeface="Roboto"/>
                <a:sym typeface="Roboto"/>
              </a:rPr>
              <a:t>video_play</a:t>
            </a:r>
            <a:r>
              <a:rPr lang="en-GB" sz="1050" dirty="0">
                <a:ea typeface="Roboto"/>
                <a:cs typeface="Roboto"/>
                <a:sym typeface="Roboto"/>
              </a:rPr>
              <a:t> and chat tables.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050" dirty="0">
                <a:ea typeface="Roboto"/>
                <a:cs typeface="Roboto"/>
                <a:sym typeface="Roboto"/>
              </a:rPr>
              <a:t>It is surprising that this number is smaller than the unique logins recorded in the chat table which suggests that a small number of people (~650 people) use the chat function without watching a stream.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GB" sz="1050" dirty="0">
              <a:ea typeface="Roboto"/>
              <a:cs typeface="Roboto"/>
              <a:sym typeface="Roboto"/>
            </a:endParaRPr>
          </a:p>
        </p:txBody>
      </p:sp>
      <p:pic>
        <p:nvPicPr>
          <p:cNvPr id="8" name="Picture 7">
            <a:extLst>
              <a:ext uri="{FF2B5EF4-FFF2-40B4-BE49-F238E27FC236}">
                <a16:creationId xmlns:a16="http://schemas.microsoft.com/office/drawing/2014/main" id="{B3718A4F-EF62-7B20-FB1E-7C3C11AB0A8E}"/>
              </a:ext>
            </a:extLst>
          </p:cNvPr>
          <p:cNvPicPr>
            <a:picLocks noChangeAspect="1"/>
          </p:cNvPicPr>
          <p:nvPr/>
        </p:nvPicPr>
        <p:blipFill>
          <a:blip r:embed="rId3"/>
          <a:stretch>
            <a:fillRect/>
          </a:stretch>
        </p:blipFill>
        <p:spPr>
          <a:xfrm>
            <a:off x="649705" y="4052955"/>
            <a:ext cx="3322608" cy="419136"/>
          </a:xfrm>
          <a:prstGeom prst="rect">
            <a:avLst/>
          </a:prstGeom>
          <a:ln>
            <a:solidFill>
              <a:schemeClr val="tx1"/>
            </a:solidFill>
          </a:ln>
        </p:spPr>
      </p:pic>
      <p:pic>
        <p:nvPicPr>
          <p:cNvPr id="12" name="Picture 11">
            <a:extLst>
              <a:ext uri="{FF2B5EF4-FFF2-40B4-BE49-F238E27FC236}">
                <a16:creationId xmlns:a16="http://schemas.microsoft.com/office/drawing/2014/main" id="{44119799-B9C9-DFBB-8847-E3F9E903C9A1}"/>
              </a:ext>
            </a:extLst>
          </p:cNvPr>
          <p:cNvPicPr>
            <a:picLocks noChangeAspect="1"/>
          </p:cNvPicPr>
          <p:nvPr/>
        </p:nvPicPr>
        <p:blipFill>
          <a:blip r:embed="rId4"/>
          <a:stretch>
            <a:fillRect/>
          </a:stretch>
        </p:blipFill>
        <p:spPr>
          <a:xfrm>
            <a:off x="615412" y="3564231"/>
            <a:ext cx="3391194" cy="396274"/>
          </a:xfrm>
          <a:prstGeom prst="rect">
            <a:avLst/>
          </a:prstGeom>
          <a:ln>
            <a:solidFill>
              <a:schemeClr val="tx1"/>
            </a:solidFill>
          </a:ln>
        </p:spPr>
      </p:pic>
      <p:pic>
        <p:nvPicPr>
          <p:cNvPr id="14" name="Picture 13">
            <a:extLst>
              <a:ext uri="{FF2B5EF4-FFF2-40B4-BE49-F238E27FC236}">
                <a16:creationId xmlns:a16="http://schemas.microsoft.com/office/drawing/2014/main" id="{112F67B0-1C2C-57D2-2EB2-92B77E014574}"/>
              </a:ext>
            </a:extLst>
          </p:cNvPr>
          <p:cNvPicPr>
            <a:picLocks noChangeAspect="1"/>
          </p:cNvPicPr>
          <p:nvPr/>
        </p:nvPicPr>
        <p:blipFill>
          <a:blip r:embed="rId5"/>
          <a:stretch>
            <a:fillRect/>
          </a:stretch>
        </p:blipFill>
        <p:spPr>
          <a:xfrm>
            <a:off x="1008006" y="4564542"/>
            <a:ext cx="967824" cy="480102"/>
          </a:xfrm>
          <a:prstGeom prst="rect">
            <a:avLst/>
          </a:prstGeom>
        </p:spPr>
      </p:pic>
      <p:sp>
        <p:nvSpPr>
          <p:cNvPr id="15" name="Shape 324">
            <a:extLst>
              <a:ext uri="{FF2B5EF4-FFF2-40B4-BE49-F238E27FC236}">
                <a16:creationId xmlns:a16="http://schemas.microsoft.com/office/drawing/2014/main" id="{872FE57C-0468-CE18-4357-46A7F21C09C4}"/>
              </a:ext>
            </a:extLst>
          </p:cNvPr>
          <p:cNvSpPr txBox="1"/>
          <p:nvPr/>
        </p:nvSpPr>
        <p:spPr>
          <a:xfrm>
            <a:off x="4738821" y="981942"/>
            <a:ext cx="4282812" cy="7355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Note of Interest: The difference between account and device numbers suggest that a small portion of users are logged in on multiple devices. This</a:t>
            </a:r>
            <a:r>
              <a:rPr lang="en-GB" sz="1000" dirty="0">
                <a:ea typeface="Roboto"/>
                <a:cs typeface="Roboto"/>
                <a:sym typeface="Roboto"/>
              </a:rPr>
              <a:t> difference may be reduced by people with multiple accounts. </a:t>
            </a:r>
            <a:endParaRPr kumimoji="0" sz="1000" b="0" i="0" u="none" strike="noStrike" kern="0" cap="none" spc="0" normalizeH="0" baseline="0" noProof="0" dirty="0">
              <a:ln>
                <a:noFill/>
              </a:ln>
              <a:solidFill>
                <a:srgbClr val="000000"/>
              </a:solidFill>
              <a:effectLst/>
              <a:uLnTx/>
              <a:uFillTx/>
              <a:latin typeface="Arial"/>
              <a:ea typeface="Roboto"/>
              <a:cs typeface="Roboto"/>
              <a:sym typeface="Roboto"/>
            </a:endParaRPr>
          </a:p>
        </p:txBody>
      </p:sp>
      <p:sp>
        <p:nvSpPr>
          <p:cNvPr id="2" name="Rectangle 1">
            <a:extLst>
              <a:ext uri="{FF2B5EF4-FFF2-40B4-BE49-F238E27FC236}">
                <a16:creationId xmlns:a16="http://schemas.microsoft.com/office/drawing/2014/main" id="{869E978E-BE48-0394-29CD-A7AFB3272186}"/>
              </a:ext>
            </a:extLst>
          </p:cNvPr>
          <p:cNvSpPr/>
          <p:nvPr/>
        </p:nvSpPr>
        <p:spPr>
          <a:xfrm>
            <a:off x="1505986" y="3615397"/>
            <a:ext cx="351692" cy="182880"/>
          </a:xfrm>
          <a:prstGeom prst="rect">
            <a:avLst/>
          </a:prstGeom>
          <a:solidFill>
            <a:srgbClr val="7030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9293673-B67F-94AA-0391-ABD1B0588C66}"/>
              </a:ext>
            </a:extLst>
          </p:cNvPr>
          <p:cNvSpPr/>
          <p:nvPr/>
        </p:nvSpPr>
        <p:spPr>
          <a:xfrm>
            <a:off x="2769354" y="3601329"/>
            <a:ext cx="351692" cy="182880"/>
          </a:xfrm>
          <a:prstGeom prst="rect">
            <a:avLst/>
          </a:prstGeom>
          <a:solidFill>
            <a:srgbClr val="7030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0673C18-9E50-50E5-875B-FD4EEA3D5E11}"/>
              </a:ext>
            </a:extLst>
          </p:cNvPr>
          <p:cNvSpPr/>
          <p:nvPr/>
        </p:nvSpPr>
        <p:spPr>
          <a:xfrm>
            <a:off x="1562258" y="4065574"/>
            <a:ext cx="350948" cy="218038"/>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ECB32FB-AFC6-C2EC-3D93-35DCC5778965}"/>
              </a:ext>
            </a:extLst>
          </p:cNvPr>
          <p:cNvSpPr/>
          <p:nvPr/>
        </p:nvSpPr>
        <p:spPr>
          <a:xfrm>
            <a:off x="2770098" y="4044485"/>
            <a:ext cx="350948" cy="218038"/>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197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6"/>
            <a:ext cx="8520600" cy="862492"/>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Q4. </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Show the proportions of only chat users compared to total chat users and only </a:t>
            </a:r>
            <a:r>
              <a:rPr kumimoji="0" lang="en-GB" sz="1600" b="1" i="0" u="none" strike="noStrike" kern="0" cap="none" spc="0" normalizeH="0" baseline="0" noProof="0" dirty="0" err="1">
                <a:ln>
                  <a:noFill/>
                </a:ln>
                <a:solidFill>
                  <a:srgbClr val="295269"/>
                </a:solidFill>
                <a:effectLst/>
                <a:uLnTx/>
                <a:uFillTx/>
                <a:latin typeface="Arial"/>
                <a:ea typeface="Roboto"/>
                <a:cs typeface="Roboto"/>
                <a:sym typeface="Roboto"/>
              </a:rPr>
              <a:t>video_play</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 users compared to total </a:t>
            </a:r>
            <a:r>
              <a:rPr kumimoji="0" lang="en-GB" sz="1600" b="1" i="0" u="none" strike="noStrike" kern="0" cap="none" spc="0" normalizeH="0" baseline="0" noProof="0" dirty="0" err="1">
                <a:ln>
                  <a:noFill/>
                </a:ln>
                <a:solidFill>
                  <a:srgbClr val="295269"/>
                </a:solidFill>
                <a:effectLst/>
                <a:uLnTx/>
                <a:uFillTx/>
                <a:latin typeface="Arial"/>
                <a:ea typeface="Roboto"/>
                <a:cs typeface="Roboto"/>
                <a:sym typeface="Roboto"/>
              </a:rPr>
              <a:t>video_play</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 users. </a:t>
            </a:r>
          </a:p>
        </p:txBody>
      </p:sp>
      <p:sp>
        <p:nvSpPr>
          <p:cNvPr id="7" name="Shape 324">
            <a:extLst>
              <a:ext uri="{FF2B5EF4-FFF2-40B4-BE49-F238E27FC236}">
                <a16:creationId xmlns:a16="http://schemas.microsoft.com/office/drawing/2014/main" id="{382133E5-B443-2861-1267-2A0E11EC4FCC}"/>
              </a:ext>
            </a:extLst>
          </p:cNvPr>
          <p:cNvSpPr txBox="1"/>
          <p:nvPr/>
        </p:nvSpPr>
        <p:spPr>
          <a:xfrm>
            <a:off x="311700" y="1342253"/>
            <a:ext cx="4067795" cy="349444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Roboto"/>
                <a:cs typeface="Roboto"/>
                <a:sym typeface="Roboto"/>
              </a:rPr>
              <a:t>Using the previous figures (shown right) we can find the proportions of how people use twitch</a:t>
            </a:r>
            <a:r>
              <a:rPr kumimoji="0" lang="en-GB" b="0" i="0" u="none" strike="noStrike" kern="0" cap="none" spc="0" normalizeH="0" baseline="0" noProof="0" dirty="0">
                <a:ln>
                  <a:noFill/>
                </a:ln>
                <a:solidFill>
                  <a:srgbClr val="000000"/>
                </a:solidFill>
                <a:effectLst/>
                <a:uLnTx/>
                <a:uFillTx/>
                <a:latin typeface="Arial"/>
                <a:ea typeface="Roboto"/>
                <a:cs typeface="Roboto"/>
                <a:sym typeface="Roboto"/>
              </a:rPr>
              <a:t>.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050" dirty="0">
                <a:ea typeface="Roboto"/>
                <a:cs typeface="Roboto"/>
                <a:sym typeface="Roboto"/>
              </a:rPr>
              <a:t>We will use the figures from ‘Accounts’ (highlighted yellow) for these calculations as the larger </a:t>
            </a:r>
            <a:r>
              <a:rPr lang="en-GB" sz="1050" dirty="0" err="1">
                <a:ea typeface="Roboto"/>
                <a:cs typeface="Roboto"/>
                <a:sym typeface="Roboto"/>
              </a:rPr>
              <a:t>devices_id</a:t>
            </a:r>
            <a:r>
              <a:rPr lang="en-GB" sz="1050" dirty="0">
                <a:ea typeface="Roboto"/>
                <a:cs typeface="Roboto"/>
                <a:sym typeface="Roboto"/>
              </a:rPr>
              <a:t> numbers suggests some users login on multiple devices making duplicate values.</a:t>
            </a:r>
            <a:endParaRPr kumimoji="0" lang="en-GB" sz="1050" b="0" i="0" u="none" strike="noStrike" kern="0" cap="none" spc="0" normalizeH="0" baseline="0" noProof="0" dirty="0">
              <a:ln>
                <a:noFill/>
              </a:ln>
              <a:solidFill>
                <a:srgbClr val="000000"/>
              </a:solidFill>
              <a:effectLst/>
              <a:uLnTx/>
              <a:uFillTx/>
              <a:latin typeface="Arial"/>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b="0" i="0" u="none" strike="noStrike" kern="0" cap="none" spc="0" normalizeH="0" baseline="0" noProof="0" dirty="0">
                <a:ln>
                  <a:noFill/>
                </a:ln>
                <a:solidFill>
                  <a:srgbClr val="000000"/>
                </a:solidFill>
                <a:effectLst/>
                <a:uLnTx/>
                <a:uFillTx/>
                <a:latin typeface="Arial"/>
                <a:ea typeface="Roboto"/>
                <a:cs typeface="Roboto"/>
                <a:sym typeface="Roboto"/>
              </a:rPr>
              <a:t> </a:t>
            </a:r>
            <a:endParaRPr kumimoji="0" lang="en-GB" sz="1100" b="0" i="0" u="none" strike="noStrike" kern="0" cap="none" spc="0" normalizeH="0" baseline="0" noProof="0" dirty="0">
              <a:ln>
                <a:noFill/>
              </a:ln>
              <a:solidFill>
                <a:srgbClr val="000000"/>
              </a:solidFill>
              <a:effectLst/>
              <a:uLnTx/>
              <a:uFillTx/>
              <a:latin typeface="Arial"/>
              <a:ea typeface="Roboto"/>
              <a:cs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kumimoji="0" lang="en-GB" sz="1100" b="0" i="0" u="none" strike="noStrike" kern="0" cap="none" spc="0" normalizeH="0" baseline="0" noProof="0" dirty="0">
                <a:ln>
                  <a:noFill/>
                </a:ln>
                <a:solidFill>
                  <a:srgbClr val="000000"/>
                </a:solidFill>
                <a:effectLst/>
                <a:uLnTx/>
                <a:uFillTx/>
                <a:latin typeface="Arial"/>
                <a:ea typeface="Roboto"/>
                <a:cs typeface="Roboto"/>
                <a:sym typeface="Roboto"/>
              </a:rPr>
              <a:t>Only chat users / total chat users 	= 2.59%</a:t>
            </a: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lang="en-GB" sz="1100" dirty="0">
                <a:ea typeface="Roboto"/>
                <a:cs typeface="Roboto"/>
                <a:sym typeface="Roboto"/>
              </a:rPr>
              <a:t>Only chat users / total streamers	= 0.25%</a:t>
            </a:r>
            <a:endParaRPr kumimoji="0" lang="en-GB" sz="1100" b="0" i="0" u="none" strike="noStrike" kern="0" cap="none" spc="0" normalizeH="0" baseline="0" noProof="0" dirty="0">
              <a:ln>
                <a:noFill/>
              </a:ln>
              <a:solidFill>
                <a:srgbClr val="000000"/>
              </a:solidFill>
              <a:effectLst/>
              <a:uLnTx/>
              <a:uFillTx/>
              <a:latin typeface="Arial"/>
              <a:ea typeface="Roboto"/>
              <a:cs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endParaRPr lang="en-GB" sz="1100" dirty="0">
              <a:ea typeface="Roboto"/>
              <a:cs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r>
              <a:rPr lang="en-GB" sz="1100" dirty="0">
                <a:ea typeface="Roboto"/>
                <a:cs typeface="Roboto"/>
                <a:sym typeface="Roboto"/>
              </a:rPr>
              <a:t>Non-chat streamers / total streamers 	= 90.4%</a:t>
            </a:r>
            <a:endParaRPr kumimoji="0" lang="en-GB" sz="1100" b="0" i="0" u="none" strike="noStrike" kern="0" cap="none" spc="0" normalizeH="0" baseline="0" noProof="0" dirty="0">
              <a:ln>
                <a:noFill/>
              </a:ln>
              <a:solidFill>
                <a:srgbClr val="000000"/>
              </a:solidFill>
              <a:effectLst/>
              <a:uLnTx/>
              <a:uFillTx/>
              <a:latin typeface="Arial"/>
              <a:ea typeface="Roboto"/>
              <a:cs typeface="Roboto"/>
              <a:sym typeface="Roboto"/>
            </a:endParaRPr>
          </a:p>
          <a:p>
            <a:pPr marL="171450" marR="0" lvl="0" indent="-171450" algn="l" defTabSz="914400" rtl="0" eaLnBrk="1" fontAlgn="auto" latinLnBrk="0" hangingPunct="1">
              <a:lnSpc>
                <a:spcPct val="115000"/>
              </a:lnSpc>
              <a:spcBef>
                <a:spcPts val="0"/>
              </a:spcBef>
              <a:spcAft>
                <a:spcPts val="0"/>
              </a:spcAft>
              <a:buClr>
                <a:srgbClr val="000000"/>
              </a:buClr>
              <a:buSzPts val="1100"/>
              <a:buFont typeface="Arial" panose="020B0604020202020204" pitchFamily="34" charset="0"/>
              <a:buChar char="•"/>
              <a:tabLst/>
              <a:defRPr/>
            </a:pPr>
            <a:endParaRPr kumimoji="0" lang="en-GB" sz="1050" b="0" i="0" u="none" strike="noStrike" kern="0" cap="none" spc="0" normalizeH="0" baseline="0" noProof="0" dirty="0">
              <a:ln>
                <a:noFill/>
              </a:ln>
              <a:solidFill>
                <a:srgbClr val="000000"/>
              </a:solidFill>
              <a:effectLst/>
              <a:uLnTx/>
              <a:uFillTx/>
              <a:latin typeface="Arial"/>
              <a:ea typeface="Roboto"/>
              <a:cs typeface="Roboto"/>
              <a:sym typeface="Roboto"/>
            </a:endParaRPr>
          </a:p>
        </p:txBody>
      </p:sp>
      <p:pic>
        <p:nvPicPr>
          <p:cNvPr id="2" name="Picture 1">
            <a:extLst>
              <a:ext uri="{FF2B5EF4-FFF2-40B4-BE49-F238E27FC236}">
                <a16:creationId xmlns:a16="http://schemas.microsoft.com/office/drawing/2014/main" id="{038BCC7B-A487-DBFA-EE21-A42856282E15}"/>
              </a:ext>
            </a:extLst>
          </p:cNvPr>
          <p:cNvPicPr>
            <a:picLocks noChangeAspect="1"/>
          </p:cNvPicPr>
          <p:nvPr/>
        </p:nvPicPr>
        <p:blipFill>
          <a:blip r:embed="rId3"/>
          <a:stretch>
            <a:fillRect/>
          </a:stretch>
        </p:blipFill>
        <p:spPr>
          <a:xfrm>
            <a:off x="4876393" y="2263594"/>
            <a:ext cx="3391194" cy="396274"/>
          </a:xfrm>
          <a:prstGeom prst="rect">
            <a:avLst/>
          </a:prstGeom>
          <a:ln>
            <a:solidFill>
              <a:schemeClr val="tx1"/>
            </a:solidFill>
          </a:ln>
        </p:spPr>
      </p:pic>
      <p:pic>
        <p:nvPicPr>
          <p:cNvPr id="3" name="Picture 2">
            <a:extLst>
              <a:ext uri="{FF2B5EF4-FFF2-40B4-BE49-F238E27FC236}">
                <a16:creationId xmlns:a16="http://schemas.microsoft.com/office/drawing/2014/main" id="{5229BFF7-3B18-B309-8962-93A8A56440F8}"/>
              </a:ext>
            </a:extLst>
          </p:cNvPr>
          <p:cNvPicPr>
            <a:picLocks noChangeAspect="1"/>
          </p:cNvPicPr>
          <p:nvPr/>
        </p:nvPicPr>
        <p:blipFill>
          <a:blip r:embed="rId4"/>
          <a:stretch>
            <a:fillRect/>
          </a:stretch>
        </p:blipFill>
        <p:spPr>
          <a:xfrm>
            <a:off x="4910686" y="2879906"/>
            <a:ext cx="3322608" cy="419136"/>
          </a:xfrm>
          <a:prstGeom prst="rect">
            <a:avLst/>
          </a:prstGeom>
          <a:ln>
            <a:solidFill>
              <a:schemeClr val="tx1"/>
            </a:solidFill>
          </a:ln>
        </p:spPr>
      </p:pic>
      <p:pic>
        <p:nvPicPr>
          <p:cNvPr id="5" name="Picture 4">
            <a:extLst>
              <a:ext uri="{FF2B5EF4-FFF2-40B4-BE49-F238E27FC236}">
                <a16:creationId xmlns:a16="http://schemas.microsoft.com/office/drawing/2014/main" id="{80A87A1F-FA56-8618-E13F-7B1A6C7690AC}"/>
              </a:ext>
            </a:extLst>
          </p:cNvPr>
          <p:cNvPicPr>
            <a:picLocks noChangeAspect="1"/>
          </p:cNvPicPr>
          <p:nvPr/>
        </p:nvPicPr>
        <p:blipFill>
          <a:blip r:embed="rId5"/>
          <a:stretch>
            <a:fillRect/>
          </a:stretch>
        </p:blipFill>
        <p:spPr>
          <a:xfrm>
            <a:off x="5333358" y="3620152"/>
            <a:ext cx="967824" cy="480102"/>
          </a:xfrm>
          <a:prstGeom prst="rect">
            <a:avLst/>
          </a:prstGeom>
        </p:spPr>
      </p:pic>
      <p:sp>
        <p:nvSpPr>
          <p:cNvPr id="8" name="Rectangle 7">
            <a:extLst>
              <a:ext uri="{FF2B5EF4-FFF2-40B4-BE49-F238E27FC236}">
                <a16:creationId xmlns:a16="http://schemas.microsoft.com/office/drawing/2014/main" id="{5DBFE2BC-1D64-3289-0D2B-75F83548AA47}"/>
              </a:ext>
            </a:extLst>
          </p:cNvPr>
          <p:cNvSpPr/>
          <p:nvPr/>
        </p:nvSpPr>
        <p:spPr>
          <a:xfrm>
            <a:off x="4876393" y="2263594"/>
            <a:ext cx="1301823" cy="39627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2421586-710E-00B7-8B24-220B20363502}"/>
              </a:ext>
            </a:extLst>
          </p:cNvPr>
          <p:cNvSpPr/>
          <p:nvPr/>
        </p:nvSpPr>
        <p:spPr>
          <a:xfrm>
            <a:off x="4910686" y="2891337"/>
            <a:ext cx="1327893" cy="39627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F734882-D659-9D4A-0288-3A71AC01C045}"/>
              </a:ext>
            </a:extLst>
          </p:cNvPr>
          <p:cNvSpPr/>
          <p:nvPr/>
        </p:nvSpPr>
        <p:spPr>
          <a:xfrm>
            <a:off x="5228961" y="3620152"/>
            <a:ext cx="1072221" cy="39627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FD99D02-F775-3405-BB74-70A8B1718354}"/>
              </a:ext>
            </a:extLst>
          </p:cNvPr>
          <p:cNvSpPr/>
          <p:nvPr/>
        </p:nvSpPr>
        <p:spPr>
          <a:xfrm>
            <a:off x="5770996" y="2305072"/>
            <a:ext cx="351692" cy="182880"/>
          </a:xfrm>
          <a:prstGeom prst="rect">
            <a:avLst/>
          </a:prstGeom>
          <a:solidFill>
            <a:srgbClr val="7030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6C6E7AF4-8D75-75CE-18D6-FB34DE3D5310}"/>
              </a:ext>
            </a:extLst>
          </p:cNvPr>
          <p:cNvSpPr/>
          <p:nvPr/>
        </p:nvSpPr>
        <p:spPr>
          <a:xfrm>
            <a:off x="5817270" y="2891337"/>
            <a:ext cx="350948" cy="218038"/>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65A445A-A572-F3DA-66AD-91FE2148B413}"/>
              </a:ext>
            </a:extLst>
          </p:cNvPr>
          <p:cNvSpPr/>
          <p:nvPr/>
        </p:nvSpPr>
        <p:spPr>
          <a:xfrm>
            <a:off x="7019465" y="2305072"/>
            <a:ext cx="351692" cy="182880"/>
          </a:xfrm>
          <a:prstGeom prst="rect">
            <a:avLst/>
          </a:prstGeom>
          <a:solidFill>
            <a:srgbClr val="7030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4E73B09-FE74-1FA5-4054-8BE38092EB8D}"/>
              </a:ext>
            </a:extLst>
          </p:cNvPr>
          <p:cNvSpPr/>
          <p:nvPr/>
        </p:nvSpPr>
        <p:spPr>
          <a:xfrm>
            <a:off x="7065739" y="2891337"/>
            <a:ext cx="350948" cy="218038"/>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2125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6"/>
            <a:ext cx="8520600" cy="794328"/>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Q5. </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Which countries make up the largest proportion of the viewership? </a:t>
            </a:r>
          </a:p>
        </p:txBody>
      </p:sp>
      <p:sp>
        <p:nvSpPr>
          <p:cNvPr id="323" name="Shape 323"/>
          <p:cNvSpPr txBox="1"/>
          <p:nvPr/>
        </p:nvSpPr>
        <p:spPr>
          <a:xfrm>
            <a:off x="71143" y="3028781"/>
            <a:ext cx="4964073" cy="2100651"/>
          </a:xfrm>
          <a:prstGeom prst="rect">
            <a:avLst/>
          </a:prstGeom>
          <a:solidFill>
            <a:srgbClr val="D9D9D9"/>
          </a:solidFill>
          <a:ln>
            <a:noFill/>
          </a:ln>
        </p:spPr>
        <p:txBody>
          <a:bodyPr spcFirstLastPara="1" wrap="square" lIns="91425" tIns="91425" rIns="91425" bIns="91425" anchor="t" anchorCtr="0">
            <a:noAutofit/>
          </a:bodyPr>
          <a:lstStyle/>
          <a:p>
            <a:pPr>
              <a:spcAft>
                <a:spcPts val="600"/>
              </a:spcAft>
              <a:buSzPts val="1100"/>
              <a:defRPr/>
            </a:pPr>
            <a:r>
              <a:rPr kumimoji="0" lang="en-GB" sz="900" b="0" i="0" u="sng" strike="noStrike" kern="0" cap="none" spc="0" normalizeH="0" baseline="0" noProof="0" dirty="0">
                <a:ln>
                  <a:noFill/>
                </a:ln>
                <a:solidFill>
                  <a:srgbClr val="000000"/>
                </a:solidFill>
                <a:effectLst/>
                <a:uLnTx/>
                <a:uFillTx/>
                <a:latin typeface="Courier New"/>
                <a:ea typeface="Courier New"/>
                <a:cs typeface="Courier New"/>
                <a:sym typeface="Courier New"/>
              </a:rPr>
              <a:t>CODE</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R="0" lvl="0" algn="l" defTabSz="914400" rtl="0" eaLnBrk="1" fontAlgn="auto" latinLnBrk="0" hangingPunct="1">
              <a:lnSpc>
                <a:spcPct val="100000"/>
              </a:lnSpc>
              <a:spcBef>
                <a:spcPts val="0"/>
              </a:spcBef>
              <a:spcAft>
                <a:spcPts val="0"/>
              </a:spcAft>
              <a:buClr>
                <a:srgbClr val="000000"/>
              </a:buClr>
              <a:buSzPts val="1100"/>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1) select count(distinct country)</a:t>
            </a:r>
          </a:p>
          <a:p>
            <a:pPr marR="0" lvl="0" algn="l" defTabSz="914400" rtl="0" eaLnBrk="1" fontAlgn="auto" latinLnBrk="0" hangingPunct="1">
              <a:lnSpc>
                <a:spcPct val="100000"/>
              </a:lnSpc>
              <a:spcBef>
                <a:spcPts val="0"/>
              </a:spcBef>
              <a:spcAft>
                <a:spcPts val="0"/>
              </a:spcAft>
              <a:buClr>
                <a:srgbClr val="000000"/>
              </a:buClr>
              <a:buSzPts val="1100"/>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from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where country is not null</a:t>
            </a:r>
          </a:p>
          <a:p>
            <a:pPr marL="0" marR="0" lvl="0" indent="0" algn="l" defTabSz="914400" rtl="0" eaLnBrk="1" fontAlgn="auto" latinLnBrk="0" hangingPunct="1">
              <a:lnSpc>
                <a:spcPct val="100000"/>
              </a:lnSpc>
              <a:spcBef>
                <a:spcPts val="0"/>
              </a:spcBef>
              <a:spcAft>
                <a:spcPts val="60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   order by country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asc</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p>
          <a:p>
            <a:pPr marR="0" lvl="0" algn="l" defTabSz="914400" rtl="0" eaLnBrk="1" fontAlgn="auto" latinLnBrk="0" hangingPunct="1">
              <a:lnSpc>
                <a:spcPct val="100000"/>
              </a:lnSpc>
              <a:spcBef>
                <a:spcPts val="0"/>
              </a:spcBef>
              <a:spcAft>
                <a:spcPts val="0"/>
              </a:spcAft>
              <a:buClr>
                <a:srgbClr val="000000"/>
              </a:buClr>
              <a:buSzPts val="1100"/>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2) select country, count(login) as 'Login count', count(distinct login) as 'Individuals’,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count(login) - count(distinct login) as 'difference',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round(100.0*(count(login) - count(distinct login)) / count(login), 1) as 'Multiple logins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group by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order by 2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desc</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p>
        </p:txBody>
      </p:sp>
      <p:sp>
        <p:nvSpPr>
          <p:cNvPr id="324" name="Shape 324"/>
          <p:cNvSpPr txBox="1"/>
          <p:nvPr/>
        </p:nvSpPr>
        <p:spPr>
          <a:xfrm>
            <a:off x="71143" y="827616"/>
            <a:ext cx="4964073" cy="215621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There are 167 unique countries in the </a:t>
            </a:r>
            <a:r>
              <a:rPr kumimoji="0" lang="en-GB" sz="1000" b="0" i="0" u="none" strike="noStrike" kern="0" cap="none" spc="0" normalizeH="0" baseline="0" noProof="0" dirty="0" err="1">
                <a:ln>
                  <a:noFill/>
                </a:ln>
                <a:solidFill>
                  <a:srgbClr val="000000"/>
                </a:solidFill>
                <a:effectLst/>
                <a:uLnTx/>
                <a:uFillTx/>
                <a:latin typeface="Arial"/>
                <a:ea typeface="Roboto"/>
                <a:cs typeface="Roboto"/>
                <a:sym typeface="Roboto"/>
              </a:rPr>
              <a:t>video_play</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table [code 1].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GB" sz="1000" dirty="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By viewership</a:t>
            </a:r>
            <a:r>
              <a:rPr lang="en-GB" sz="1000" dirty="0">
                <a:ea typeface="Roboto"/>
                <a:cs typeface="Roboto"/>
                <a:sym typeface="Roboto"/>
              </a:rPr>
              <a:t>, t</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he </a:t>
            </a:r>
            <a:r>
              <a:rPr kumimoji="0" lang="en-GB" sz="1000" b="1" i="0" u="none" strike="noStrike" kern="0" cap="none" spc="0" normalizeH="0" baseline="0" noProof="0" dirty="0">
                <a:ln>
                  <a:noFill/>
                </a:ln>
                <a:solidFill>
                  <a:srgbClr val="000000"/>
                </a:solidFill>
                <a:effectLst/>
                <a:uLnTx/>
                <a:uFillTx/>
                <a:latin typeface="Arial"/>
                <a:ea typeface="Roboto"/>
                <a:cs typeface="Roboto"/>
                <a:sym typeface="Roboto"/>
              </a:rPr>
              <a:t>US</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is the </a:t>
            </a:r>
            <a:r>
              <a:rPr kumimoji="0" lang="en-GB" sz="1000" b="1" i="0" u="none" strike="noStrike" kern="0" cap="none" spc="0" normalizeH="0" baseline="0" noProof="0" dirty="0">
                <a:ln>
                  <a:noFill/>
                </a:ln>
                <a:solidFill>
                  <a:srgbClr val="000000"/>
                </a:solidFill>
                <a:effectLst/>
                <a:uLnTx/>
                <a:uFillTx/>
                <a:latin typeface="Arial"/>
                <a:ea typeface="Roboto"/>
                <a:cs typeface="Roboto"/>
                <a:sym typeface="Roboto"/>
              </a:rPr>
              <a:t>largest</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a:t>
            </a:r>
            <a:r>
              <a:rPr kumimoji="0" lang="en-GB" sz="1000" b="1" i="0" u="none" strike="noStrike" kern="0" cap="none" spc="0" normalizeH="0" baseline="0" noProof="0" dirty="0">
                <a:ln>
                  <a:noFill/>
                </a:ln>
                <a:solidFill>
                  <a:srgbClr val="000000"/>
                </a:solidFill>
                <a:effectLst/>
                <a:uLnTx/>
                <a:uFillTx/>
                <a:latin typeface="Arial"/>
                <a:ea typeface="Roboto"/>
                <a:cs typeface="Roboto"/>
                <a:sym typeface="Roboto"/>
              </a:rPr>
              <a:t>country</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by a significant margin for both the number of logins (</a:t>
            </a:r>
            <a:r>
              <a:rPr kumimoji="0" lang="en-GB" sz="1000" b="1" i="0" u="none" strike="noStrike" kern="0" cap="none" spc="0" normalizeH="0" baseline="0" noProof="0" dirty="0">
                <a:ln>
                  <a:noFill/>
                </a:ln>
                <a:solidFill>
                  <a:srgbClr val="000000"/>
                </a:solidFill>
                <a:effectLst/>
                <a:uLnTx/>
                <a:uFillTx/>
                <a:latin typeface="Arial"/>
                <a:ea typeface="Roboto"/>
                <a:cs typeface="Roboto"/>
                <a:sym typeface="Roboto"/>
              </a:rPr>
              <a:t>190,378</a:t>
            </a: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and individuals (79,993) using the platform with 58.0% of users logging in multiple times.</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The ne</a:t>
            </a:r>
            <a:r>
              <a:rPr lang="en-GB" sz="1000" dirty="0" err="1">
                <a:ea typeface="Roboto"/>
                <a:cs typeface="Roboto"/>
                <a:sym typeface="Roboto"/>
              </a:rPr>
              <a:t>xt</a:t>
            </a:r>
            <a:r>
              <a:rPr lang="en-GB" sz="1000" dirty="0">
                <a:ea typeface="Roboto"/>
                <a:cs typeface="Roboto"/>
                <a:sym typeface="Roboto"/>
              </a:rPr>
              <a:t> five (</a:t>
            </a:r>
            <a:r>
              <a:rPr lang="en-GB" sz="1000" b="1" dirty="0">
                <a:ea typeface="Roboto"/>
                <a:cs typeface="Roboto"/>
                <a:sym typeface="Roboto"/>
              </a:rPr>
              <a:t>RU</a:t>
            </a:r>
            <a:r>
              <a:rPr lang="en-GB" sz="1000" dirty="0">
                <a:ea typeface="Roboto"/>
                <a:cs typeface="Roboto"/>
                <a:sym typeface="Roboto"/>
              </a:rPr>
              <a:t>, </a:t>
            </a:r>
            <a:r>
              <a:rPr lang="en-GB" sz="1000" b="1" dirty="0">
                <a:ea typeface="Roboto"/>
                <a:cs typeface="Roboto"/>
                <a:sym typeface="Roboto"/>
              </a:rPr>
              <a:t>TW</a:t>
            </a:r>
            <a:r>
              <a:rPr lang="en-GB" sz="1000" dirty="0">
                <a:ea typeface="Roboto"/>
                <a:cs typeface="Roboto"/>
                <a:sym typeface="Roboto"/>
              </a:rPr>
              <a:t>, </a:t>
            </a:r>
            <a:r>
              <a:rPr lang="en-GB" sz="1000" b="1" dirty="0">
                <a:ea typeface="Roboto"/>
                <a:cs typeface="Roboto"/>
                <a:sym typeface="Roboto"/>
              </a:rPr>
              <a:t>DE</a:t>
            </a:r>
            <a:r>
              <a:rPr lang="en-GB" sz="1000" dirty="0">
                <a:ea typeface="Roboto"/>
                <a:cs typeface="Roboto"/>
                <a:sym typeface="Roboto"/>
              </a:rPr>
              <a:t>, </a:t>
            </a:r>
            <a:r>
              <a:rPr lang="en-GB" sz="1000" b="1" dirty="0">
                <a:ea typeface="Roboto"/>
                <a:cs typeface="Roboto"/>
                <a:sym typeface="Roboto"/>
              </a:rPr>
              <a:t>CA</a:t>
            </a:r>
            <a:r>
              <a:rPr lang="en-GB" sz="1000" dirty="0">
                <a:ea typeface="Roboto"/>
                <a:cs typeface="Roboto"/>
                <a:sym typeface="Roboto"/>
              </a:rPr>
              <a:t>, and </a:t>
            </a:r>
            <a:r>
              <a:rPr lang="en-GB" sz="1000" b="1" dirty="0">
                <a:ea typeface="Roboto"/>
                <a:cs typeface="Roboto"/>
                <a:sym typeface="Roboto"/>
              </a:rPr>
              <a:t>GB</a:t>
            </a:r>
            <a:r>
              <a:rPr lang="en-GB" sz="1000" dirty="0">
                <a:ea typeface="Roboto"/>
                <a:cs typeface="Roboto"/>
                <a:sym typeface="Roboto"/>
              </a:rPr>
              <a:t> respectively) have similar in logins to each other ranging from </a:t>
            </a:r>
            <a:r>
              <a:rPr lang="en-GB" sz="1000" b="1" dirty="0">
                <a:ea typeface="Roboto"/>
                <a:cs typeface="Roboto"/>
                <a:sym typeface="Roboto"/>
              </a:rPr>
              <a:t>29,807 – 22,351</a:t>
            </a:r>
            <a:r>
              <a:rPr lang="en-GB" sz="1000" dirty="0">
                <a:ea typeface="Roboto"/>
                <a:cs typeface="Roboto"/>
                <a:sym typeface="Roboto"/>
              </a:rPr>
              <a:t>, very far from the US’s numbers.</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GB" sz="1000" dirty="0">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Arial"/>
                <a:ea typeface="Roboto"/>
                <a:cs typeface="Roboto"/>
                <a:sym typeface="Roboto"/>
              </a:rPr>
              <a:t>- </a:t>
            </a:r>
            <a:r>
              <a:rPr lang="en-GB" sz="900" dirty="0">
                <a:ea typeface="Roboto"/>
                <a:cs typeface="Roboto"/>
                <a:sym typeface="Roboto"/>
              </a:rPr>
              <a:t>T</a:t>
            </a:r>
            <a:r>
              <a:rPr kumimoji="0" lang="en-GB" sz="900" b="0" i="0" u="none" strike="noStrike" kern="0" cap="none" spc="0" normalizeH="0" baseline="0" noProof="0" dirty="0">
                <a:ln>
                  <a:noFill/>
                </a:ln>
                <a:solidFill>
                  <a:srgbClr val="000000"/>
                </a:solidFill>
                <a:effectLst/>
                <a:uLnTx/>
                <a:uFillTx/>
                <a:latin typeface="Arial"/>
                <a:ea typeface="Roboto"/>
                <a:cs typeface="Roboto"/>
                <a:sym typeface="Roboto"/>
              </a:rPr>
              <a:t>he ‘NULL’ row is a large </a:t>
            </a:r>
            <a:r>
              <a:rPr lang="en-GB" sz="900" dirty="0">
                <a:ea typeface="Roboto"/>
                <a:cs typeface="Roboto"/>
                <a:sym typeface="Roboto"/>
              </a:rPr>
              <a:t>number of logins that have not been linked to a country. Given the extensive list of countries already identified we can assume these logins are mostly made up of countries on the list. It is likely that a large proportion of these 17,161 logins are from the US given the country’s extensive numbers. </a:t>
            </a:r>
            <a:endParaRPr kumimoji="0" sz="700" b="0" i="0" u="none" strike="noStrike" kern="0" cap="none" spc="0" normalizeH="0" baseline="0" noProof="0" dirty="0">
              <a:ln>
                <a:noFill/>
              </a:ln>
              <a:solidFill>
                <a:srgbClr val="000000"/>
              </a:solidFill>
              <a:effectLst/>
              <a:uLnTx/>
              <a:uFillTx/>
              <a:latin typeface="Arial"/>
              <a:ea typeface="Roboto"/>
              <a:cs typeface="Roboto"/>
              <a:sym typeface="Roboto"/>
            </a:endParaRPr>
          </a:p>
        </p:txBody>
      </p:sp>
      <p:pic>
        <p:nvPicPr>
          <p:cNvPr id="3" name="Picture 2">
            <a:extLst>
              <a:ext uri="{FF2B5EF4-FFF2-40B4-BE49-F238E27FC236}">
                <a16:creationId xmlns:a16="http://schemas.microsoft.com/office/drawing/2014/main" id="{7E8ABF70-259D-9D67-0197-772C6823F7A5}"/>
              </a:ext>
            </a:extLst>
          </p:cNvPr>
          <p:cNvPicPr>
            <a:picLocks noChangeAspect="1"/>
          </p:cNvPicPr>
          <p:nvPr/>
        </p:nvPicPr>
        <p:blipFill>
          <a:blip r:embed="rId3"/>
          <a:stretch>
            <a:fillRect/>
          </a:stretch>
        </p:blipFill>
        <p:spPr>
          <a:xfrm>
            <a:off x="6277557" y="1101317"/>
            <a:ext cx="1699407" cy="441998"/>
          </a:xfrm>
          <a:prstGeom prst="rect">
            <a:avLst/>
          </a:prstGeom>
          <a:ln>
            <a:solidFill>
              <a:schemeClr val="tx1"/>
            </a:solidFill>
          </a:ln>
        </p:spPr>
      </p:pic>
      <p:pic>
        <p:nvPicPr>
          <p:cNvPr id="14" name="Picture 13">
            <a:extLst>
              <a:ext uri="{FF2B5EF4-FFF2-40B4-BE49-F238E27FC236}">
                <a16:creationId xmlns:a16="http://schemas.microsoft.com/office/drawing/2014/main" id="{02A04E97-E4C4-1EAD-404A-DA6A8FF88139}"/>
              </a:ext>
            </a:extLst>
          </p:cNvPr>
          <p:cNvPicPr>
            <a:picLocks noChangeAspect="1"/>
          </p:cNvPicPr>
          <p:nvPr/>
        </p:nvPicPr>
        <p:blipFill>
          <a:blip r:embed="rId4"/>
          <a:stretch>
            <a:fillRect/>
          </a:stretch>
        </p:blipFill>
        <p:spPr>
          <a:xfrm>
            <a:off x="5142047" y="1751448"/>
            <a:ext cx="3690253" cy="3282383"/>
          </a:xfrm>
          <a:prstGeom prst="rect">
            <a:avLst/>
          </a:prstGeom>
          <a:ln>
            <a:solidFill>
              <a:schemeClr val="tx1"/>
            </a:solidFill>
          </a:ln>
        </p:spPr>
      </p:pic>
      <p:sp>
        <p:nvSpPr>
          <p:cNvPr id="2" name="Oval 1">
            <a:extLst>
              <a:ext uri="{FF2B5EF4-FFF2-40B4-BE49-F238E27FC236}">
                <a16:creationId xmlns:a16="http://schemas.microsoft.com/office/drawing/2014/main" id="{8147EDB3-718A-7828-13BB-3D9E026BF70A}"/>
              </a:ext>
            </a:extLst>
          </p:cNvPr>
          <p:cNvSpPr/>
          <p:nvPr/>
        </p:nvSpPr>
        <p:spPr>
          <a:xfrm>
            <a:off x="5396135" y="1906173"/>
            <a:ext cx="209840" cy="196948"/>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9E37B975-3671-12F9-F86F-624D593E8190}"/>
              </a:ext>
            </a:extLst>
          </p:cNvPr>
          <p:cNvCxnSpPr/>
          <p:nvPr/>
        </p:nvCxnSpPr>
        <p:spPr>
          <a:xfrm>
            <a:off x="6203852" y="2103121"/>
            <a:ext cx="379828"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9F78435-7CD9-C1A1-8D86-061F67F4BF4C}"/>
              </a:ext>
            </a:extLst>
          </p:cNvPr>
          <p:cNvCxnSpPr/>
          <p:nvPr/>
        </p:nvCxnSpPr>
        <p:spPr>
          <a:xfrm>
            <a:off x="6850596" y="2100777"/>
            <a:ext cx="379828"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9283606-AFE7-502D-E98E-91B57409F1EC}"/>
              </a:ext>
            </a:extLst>
          </p:cNvPr>
          <p:cNvCxnSpPr/>
          <p:nvPr/>
        </p:nvCxnSpPr>
        <p:spPr>
          <a:xfrm>
            <a:off x="7453163" y="2112498"/>
            <a:ext cx="379828"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7191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6"/>
            <a:ext cx="8520600" cy="794328"/>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Q6. </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Which games are played? Rank them from most viewed to least.</a:t>
            </a:r>
          </a:p>
        </p:txBody>
      </p:sp>
      <p:sp>
        <p:nvSpPr>
          <p:cNvPr id="323" name="Shape 323"/>
          <p:cNvSpPr txBox="1"/>
          <p:nvPr/>
        </p:nvSpPr>
        <p:spPr>
          <a:xfrm>
            <a:off x="177974" y="3042850"/>
            <a:ext cx="4282813" cy="2001795"/>
          </a:xfrm>
          <a:prstGeom prst="rect">
            <a:avLst/>
          </a:prstGeom>
          <a:solidFill>
            <a:srgbClr val="D9D9D9"/>
          </a:solidFill>
          <a:ln>
            <a:noFill/>
          </a:ln>
        </p:spPr>
        <p:txBody>
          <a:bodyPr spcFirstLastPara="1" wrap="square" lIns="91425" tIns="91425" rIns="91425" bIns="91425" anchor="t" anchorCtr="0">
            <a:noAutofit/>
          </a:bodyPr>
          <a:lstStyle/>
          <a:p>
            <a:pPr>
              <a:buSzPts val="1100"/>
              <a:defRPr/>
            </a:pPr>
            <a:r>
              <a:rPr kumimoji="0" lang="en-GB" sz="900" b="0" i="0" u="sng" strike="noStrike" kern="0" cap="none" spc="0" normalizeH="0" baseline="0" noProof="0" dirty="0">
                <a:ln>
                  <a:noFill/>
                </a:ln>
                <a:solidFill>
                  <a:srgbClr val="000000"/>
                </a:solidFill>
                <a:effectLst/>
                <a:uLnTx/>
                <a:uFillTx/>
                <a:latin typeface="Courier New"/>
                <a:ea typeface="Courier New"/>
                <a:cs typeface="Courier New"/>
                <a:sym typeface="Courier New"/>
              </a:rPr>
              <a:t>CODE</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distinct game, count(*)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group by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order by 2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desc</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p>
        </p:txBody>
      </p:sp>
      <p:sp>
        <p:nvSpPr>
          <p:cNvPr id="324" name="Shape 324"/>
          <p:cNvSpPr txBox="1"/>
          <p:nvPr/>
        </p:nvSpPr>
        <p:spPr>
          <a:xfrm>
            <a:off x="177975" y="970004"/>
            <a:ext cx="4282812" cy="200179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050" b="1" dirty="0">
                <a:ea typeface="Roboto"/>
                <a:cs typeface="Roboto"/>
                <a:sym typeface="Roboto"/>
              </a:rPr>
              <a:t>League of Legends </a:t>
            </a:r>
            <a:r>
              <a:rPr lang="en-GB" sz="1050" dirty="0">
                <a:ea typeface="Roboto"/>
                <a:cs typeface="Roboto"/>
                <a:sym typeface="Roboto"/>
              </a:rPr>
              <a:t>is by far the most streamed game with </a:t>
            </a:r>
            <a:r>
              <a:rPr lang="en-GB" sz="1050" b="1" dirty="0">
                <a:ea typeface="Roboto"/>
                <a:cs typeface="Roboto"/>
                <a:sym typeface="Roboto"/>
              </a:rPr>
              <a:t>193533</a:t>
            </a:r>
            <a:r>
              <a:rPr lang="en-GB" sz="1050" dirty="0">
                <a:ea typeface="Roboto"/>
                <a:cs typeface="Roboto"/>
                <a:sym typeface="Roboto"/>
              </a:rPr>
              <a:t> data rows linked to the game.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50" b="1" i="0" u="none" strike="noStrike" kern="0" cap="none" spc="0" normalizeH="0" baseline="0" noProof="0" dirty="0">
                <a:ln>
                  <a:noFill/>
                </a:ln>
                <a:solidFill>
                  <a:srgbClr val="000000"/>
                </a:solidFill>
                <a:effectLst/>
                <a:uLnTx/>
                <a:uFillTx/>
                <a:latin typeface="Arial"/>
                <a:ea typeface="Roboto"/>
                <a:cs typeface="Roboto"/>
                <a:sym typeface="Roboto"/>
              </a:rPr>
              <a:t>Dota 2</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 is the second most </a:t>
            </a:r>
            <a:r>
              <a:rPr kumimoji="0" lang="en-GB" sz="1050" b="0" i="0" u="none" strike="noStrike" kern="0" cap="none" spc="0" normalizeH="0" baseline="0" noProof="0" dirty="0" err="1">
                <a:ln>
                  <a:noFill/>
                </a:ln>
                <a:solidFill>
                  <a:srgbClr val="000000"/>
                </a:solidFill>
                <a:effectLst/>
                <a:uLnTx/>
                <a:uFillTx/>
                <a:latin typeface="Arial"/>
                <a:ea typeface="Roboto"/>
                <a:cs typeface="Roboto"/>
                <a:sym typeface="Roboto"/>
              </a:rPr>
              <a:t>poular</a:t>
            </a:r>
            <a:r>
              <a:rPr kumimoji="0" lang="en-GB" sz="1050" b="0" i="0" u="none" strike="noStrike" kern="0" cap="none" spc="0" normalizeH="0" baseline="0" noProof="0" dirty="0">
                <a:ln>
                  <a:noFill/>
                </a:ln>
                <a:solidFill>
                  <a:srgbClr val="000000"/>
                </a:solidFill>
                <a:effectLst/>
                <a:uLnTx/>
                <a:uFillTx/>
                <a:latin typeface="Arial"/>
                <a:ea typeface="Roboto"/>
                <a:cs typeface="Roboto"/>
                <a:sym typeface="Roboto"/>
              </a:rPr>
              <a:t> with 85,608 views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050" b="1" dirty="0">
                <a:ea typeface="Roboto"/>
                <a:cs typeface="Roboto"/>
                <a:sym typeface="Roboto"/>
              </a:rPr>
              <a:t>Counter-strike</a:t>
            </a:r>
            <a:r>
              <a:rPr lang="en-GB" sz="1050" dirty="0">
                <a:ea typeface="Roboto"/>
                <a:cs typeface="Roboto"/>
                <a:sym typeface="Roboto"/>
              </a:rPr>
              <a:t> is third with 54,438.</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000" b="0" i="0" u="none" strike="noStrike" kern="0" cap="none" spc="0" normalizeH="0" baseline="0" noProof="0" dirty="0">
                <a:ln>
                  <a:noFill/>
                </a:ln>
                <a:solidFill>
                  <a:srgbClr val="000000"/>
                </a:solidFill>
                <a:effectLst/>
                <a:uLnTx/>
                <a:uFillTx/>
                <a:latin typeface="Arial"/>
                <a:ea typeface="Roboto"/>
                <a:cs typeface="Roboto"/>
                <a:sym typeface="Roboto"/>
              </a:rPr>
              <a:t>- These top three games have been highlighted blue, orange and red, respectively.</a:t>
            </a:r>
            <a:endParaRPr kumimoji="0" sz="1000" b="0" i="0" u="none" strike="noStrike" kern="0" cap="none" spc="0" normalizeH="0" baseline="0" noProof="0" dirty="0">
              <a:ln>
                <a:noFill/>
              </a:ln>
              <a:solidFill>
                <a:srgbClr val="000000"/>
              </a:solidFill>
              <a:effectLst/>
              <a:uLnTx/>
              <a:uFillTx/>
              <a:latin typeface="Arial"/>
              <a:ea typeface="Roboto"/>
              <a:cs typeface="Roboto"/>
              <a:sym typeface="Roboto"/>
            </a:endParaRPr>
          </a:p>
        </p:txBody>
      </p:sp>
      <p:pic>
        <p:nvPicPr>
          <p:cNvPr id="3" name="Picture 2">
            <a:extLst>
              <a:ext uri="{FF2B5EF4-FFF2-40B4-BE49-F238E27FC236}">
                <a16:creationId xmlns:a16="http://schemas.microsoft.com/office/drawing/2014/main" id="{1653289A-C1BB-17B8-2A10-09C1AD6AA6B7}"/>
              </a:ext>
            </a:extLst>
          </p:cNvPr>
          <p:cNvPicPr>
            <a:picLocks noChangeAspect="1"/>
          </p:cNvPicPr>
          <p:nvPr/>
        </p:nvPicPr>
        <p:blipFill>
          <a:blip r:embed="rId3"/>
          <a:stretch>
            <a:fillRect/>
          </a:stretch>
        </p:blipFill>
        <p:spPr>
          <a:xfrm>
            <a:off x="5417301" y="893184"/>
            <a:ext cx="2361115" cy="4158481"/>
          </a:xfrm>
          <a:prstGeom prst="rect">
            <a:avLst/>
          </a:prstGeom>
        </p:spPr>
      </p:pic>
      <p:sp>
        <p:nvSpPr>
          <p:cNvPr id="2" name="Rectangle 1">
            <a:extLst>
              <a:ext uri="{FF2B5EF4-FFF2-40B4-BE49-F238E27FC236}">
                <a16:creationId xmlns:a16="http://schemas.microsoft.com/office/drawing/2014/main" id="{0F537BBD-6712-5C0F-BE7E-7E04F88D9978}"/>
              </a:ext>
            </a:extLst>
          </p:cNvPr>
          <p:cNvSpPr/>
          <p:nvPr/>
        </p:nvSpPr>
        <p:spPr>
          <a:xfrm>
            <a:off x="5614416" y="1109472"/>
            <a:ext cx="999744" cy="164592"/>
          </a:xfrm>
          <a:prstGeom prst="rect">
            <a:avLst/>
          </a:prstGeom>
          <a:solidFill>
            <a:schemeClr val="accent5">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46065AF2-34DE-7FE9-D0D9-255E0025425A}"/>
              </a:ext>
            </a:extLst>
          </p:cNvPr>
          <p:cNvSpPr/>
          <p:nvPr/>
        </p:nvSpPr>
        <p:spPr>
          <a:xfrm>
            <a:off x="5598114" y="1305440"/>
            <a:ext cx="999744" cy="164592"/>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5083E8B-3306-0552-054A-286C3C54077C}"/>
              </a:ext>
            </a:extLst>
          </p:cNvPr>
          <p:cNvSpPr/>
          <p:nvPr/>
        </p:nvSpPr>
        <p:spPr>
          <a:xfrm>
            <a:off x="5628594" y="1488320"/>
            <a:ext cx="1544366" cy="164592"/>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0409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98856"/>
            <a:ext cx="8520600" cy="794328"/>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1" i="0" u="none" strike="noStrike" kern="0" cap="none" spc="0" normalizeH="0" baseline="0" noProof="0" dirty="0">
                <a:ln>
                  <a:noFill/>
                </a:ln>
                <a:solidFill>
                  <a:srgbClr val="295269"/>
                </a:solidFill>
                <a:effectLst/>
                <a:uLnTx/>
                <a:uFillTx/>
                <a:latin typeface="Arial"/>
                <a:ea typeface="Roboto"/>
                <a:cs typeface="Roboto"/>
                <a:sym typeface="Roboto"/>
              </a:rPr>
              <a:t>Q7. </a:t>
            </a:r>
            <a:r>
              <a:rPr kumimoji="0" lang="en-GB" sz="1600" b="1" i="0" u="none" strike="noStrike" kern="0" cap="none" spc="0" normalizeH="0" baseline="0" noProof="0" dirty="0">
                <a:ln>
                  <a:noFill/>
                </a:ln>
                <a:solidFill>
                  <a:srgbClr val="295269"/>
                </a:solidFill>
                <a:effectLst/>
                <a:uLnTx/>
                <a:uFillTx/>
                <a:latin typeface="Arial"/>
                <a:ea typeface="Roboto"/>
                <a:cs typeface="Roboto"/>
                <a:sym typeface="Roboto"/>
              </a:rPr>
              <a:t>Which times have peak and least traffic?</a:t>
            </a:r>
          </a:p>
        </p:txBody>
      </p:sp>
      <p:sp>
        <p:nvSpPr>
          <p:cNvPr id="323" name="Shape 323"/>
          <p:cNvSpPr txBox="1"/>
          <p:nvPr/>
        </p:nvSpPr>
        <p:spPr>
          <a:xfrm>
            <a:off x="177974" y="3386889"/>
            <a:ext cx="4321837" cy="1657756"/>
          </a:xfrm>
          <a:prstGeom prst="rect">
            <a:avLst/>
          </a:prstGeom>
          <a:solidFill>
            <a:srgbClr val="D9D9D9"/>
          </a:solidFill>
          <a:ln>
            <a:noFill/>
          </a:ln>
        </p:spPr>
        <p:txBody>
          <a:bodyPr spcFirstLastPara="1" wrap="square" lIns="91425" tIns="91425" rIns="91425" bIns="91425" anchor="t" anchorCtr="0">
            <a:noAutofit/>
          </a:bodyPr>
          <a:lstStyle/>
          <a:p>
            <a:pPr>
              <a:buSzPts val="1100"/>
              <a:defRPr/>
            </a:pPr>
            <a:r>
              <a:rPr kumimoji="0" lang="en-GB" sz="900" b="0" i="0" u="sng" strike="noStrike" kern="0" cap="none" spc="0" normalizeH="0" baseline="0" noProof="0" dirty="0">
                <a:ln>
                  <a:noFill/>
                </a:ln>
                <a:solidFill>
                  <a:srgbClr val="000000"/>
                </a:solidFill>
                <a:effectLst/>
                <a:uLnTx/>
                <a:uFillTx/>
                <a:latin typeface="Courier New"/>
                <a:ea typeface="Courier New"/>
                <a:cs typeface="Courier New"/>
                <a:sym typeface="Courier New"/>
              </a:rPr>
              <a:t>CODE</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select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strftime</a:t>
            </a: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('%H', time) as 'Hour’, count(*)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from </a:t>
            </a:r>
            <a:r>
              <a:rPr kumimoji="0" lang="en-GB" sz="900" b="0" i="0" u="none" strike="noStrike" kern="0" cap="none" spc="0" normalizeH="0" baseline="0" noProof="0" dirty="0" err="1">
                <a:ln>
                  <a:noFill/>
                </a:ln>
                <a:solidFill>
                  <a:srgbClr val="000000"/>
                </a:solidFill>
                <a:effectLst/>
                <a:uLnTx/>
                <a:uFillTx/>
                <a:latin typeface="Courier New"/>
                <a:ea typeface="Courier New"/>
                <a:cs typeface="Courier New"/>
                <a:sym typeface="Courier New"/>
              </a:rPr>
              <a:t>video_play</a:t>
            </a:r>
            <a:endPar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group by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order by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900" b="0" i="0" u="none" strike="noStrike" kern="0" cap="none" spc="0" normalizeH="0" baseline="0" noProof="0" dirty="0">
                <a:ln>
                  <a:noFill/>
                </a:ln>
                <a:solidFill>
                  <a:srgbClr val="000000"/>
                </a:solidFill>
                <a:effectLst/>
                <a:uLnTx/>
                <a:uFillTx/>
                <a:latin typeface="Courier New"/>
                <a:ea typeface="Courier New"/>
                <a:cs typeface="Courier New"/>
                <a:sym typeface="Courier New"/>
              </a:rPr>
              <a:t>;</a:t>
            </a:r>
            <a:endParaRPr kumimoji="0" sz="9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p:txBody>
      </p:sp>
      <p:sp>
        <p:nvSpPr>
          <p:cNvPr id="324" name="Shape 324"/>
          <p:cNvSpPr txBox="1"/>
          <p:nvPr/>
        </p:nvSpPr>
        <p:spPr>
          <a:xfrm>
            <a:off x="177975" y="970004"/>
            <a:ext cx="4321836" cy="23266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Roboto"/>
                <a:cs typeface="Roboto"/>
                <a:sym typeface="Roboto"/>
              </a:rPr>
              <a:t>Peak traffic time        =     </a:t>
            </a:r>
            <a:r>
              <a:rPr kumimoji="0" lang="en-GB" sz="1200" b="1" i="0" u="none" strike="noStrike" kern="0" cap="none" spc="0" normalizeH="0" baseline="0" noProof="0" dirty="0">
                <a:ln>
                  <a:noFill/>
                </a:ln>
                <a:solidFill>
                  <a:srgbClr val="000000"/>
                </a:solidFill>
                <a:effectLst/>
                <a:uLnTx/>
                <a:uFillTx/>
                <a:latin typeface="Arial"/>
                <a:ea typeface="Roboto"/>
                <a:cs typeface="Roboto"/>
                <a:sym typeface="Roboto"/>
              </a:rPr>
              <a:t>12:00</a:t>
            </a:r>
            <a:r>
              <a:rPr kumimoji="0" lang="en-GB" sz="1200" b="0" i="0" u="none" strike="noStrike" kern="0" cap="none" spc="0" normalizeH="0" baseline="0" noProof="0" dirty="0">
                <a:ln>
                  <a:noFill/>
                </a:ln>
                <a:solidFill>
                  <a:srgbClr val="000000"/>
                </a:solidFill>
                <a:effectLst/>
                <a:uLnTx/>
                <a:uFillTx/>
                <a:latin typeface="Arial"/>
                <a:ea typeface="Roboto"/>
                <a:cs typeface="Roboto"/>
                <a:sym typeface="Roboto"/>
              </a:rPr>
              <a:t> – 12:59 pm</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200" dirty="0">
                <a:ea typeface="Roboto"/>
                <a:cs typeface="Roboto"/>
                <a:sym typeface="Roboto"/>
              </a:rPr>
              <a:t>Lowest traffic time     =     </a:t>
            </a:r>
            <a:r>
              <a:rPr lang="en-GB" sz="1200" b="1" dirty="0">
                <a:ea typeface="Roboto"/>
                <a:cs typeface="Roboto"/>
                <a:sym typeface="Roboto"/>
              </a:rPr>
              <a:t>06:00</a:t>
            </a:r>
            <a:r>
              <a:rPr lang="en-GB" sz="1200" dirty="0">
                <a:ea typeface="Roboto"/>
                <a:cs typeface="Roboto"/>
                <a:sym typeface="Roboto"/>
              </a:rPr>
              <a:t> – 06:59 am</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200" dirty="0">
                <a:ea typeface="Roboto"/>
                <a:cs typeface="Roboto"/>
                <a:sym typeface="Roboto"/>
              </a:rPr>
              <a:t>Noon is the peak time for traffic with views scaling up quickly from 11am to 12pm before trailing down in viewership over the afternoon. This slow decline in viewership continues well into the night with a small peak at 2:00 before dropping suddenly at 5:00 and leading to the 6am trough. </a:t>
            </a:r>
            <a:endParaRPr kumimoji="0" sz="1050" b="0" i="0" u="none" strike="noStrike" kern="0" cap="none" spc="0" normalizeH="0" baseline="0" noProof="0" dirty="0">
              <a:ln>
                <a:noFill/>
              </a:ln>
              <a:solidFill>
                <a:srgbClr val="000000"/>
              </a:solidFill>
              <a:effectLst/>
              <a:uLnTx/>
              <a:uFillTx/>
              <a:latin typeface="Arial"/>
              <a:ea typeface="Roboto"/>
              <a:cs typeface="Roboto"/>
              <a:sym typeface="Roboto"/>
            </a:endParaRPr>
          </a:p>
        </p:txBody>
      </p:sp>
      <p:pic>
        <p:nvPicPr>
          <p:cNvPr id="8" name="Picture 7">
            <a:extLst>
              <a:ext uri="{FF2B5EF4-FFF2-40B4-BE49-F238E27FC236}">
                <a16:creationId xmlns:a16="http://schemas.microsoft.com/office/drawing/2014/main" id="{C47D94F1-28E7-FAC9-D4B2-50F74DD6B79B}"/>
              </a:ext>
            </a:extLst>
          </p:cNvPr>
          <p:cNvPicPr>
            <a:picLocks noChangeAspect="1"/>
          </p:cNvPicPr>
          <p:nvPr/>
        </p:nvPicPr>
        <p:blipFill>
          <a:blip r:embed="rId3"/>
          <a:srcRect/>
          <a:stretch/>
        </p:blipFill>
        <p:spPr>
          <a:xfrm>
            <a:off x="5877625" y="756593"/>
            <a:ext cx="891039" cy="2169487"/>
          </a:xfrm>
          <a:prstGeom prst="rect">
            <a:avLst/>
          </a:prstGeom>
          <a:ln>
            <a:solidFill>
              <a:schemeClr val="tx1"/>
            </a:solidFill>
          </a:ln>
        </p:spPr>
      </p:pic>
      <p:pic>
        <p:nvPicPr>
          <p:cNvPr id="12" name="Picture 11">
            <a:extLst>
              <a:ext uri="{FF2B5EF4-FFF2-40B4-BE49-F238E27FC236}">
                <a16:creationId xmlns:a16="http://schemas.microsoft.com/office/drawing/2014/main" id="{E9E9BE77-F795-53E1-1508-372369A3CF5B}"/>
              </a:ext>
            </a:extLst>
          </p:cNvPr>
          <p:cNvPicPr>
            <a:picLocks noChangeAspect="1"/>
          </p:cNvPicPr>
          <p:nvPr/>
        </p:nvPicPr>
        <p:blipFill rotWithShape="1">
          <a:blip r:embed="rId4"/>
          <a:srcRect t="7881"/>
          <a:stretch/>
        </p:blipFill>
        <p:spPr>
          <a:xfrm>
            <a:off x="5883247" y="2933113"/>
            <a:ext cx="885416" cy="2038983"/>
          </a:xfrm>
          <a:prstGeom prst="rect">
            <a:avLst/>
          </a:prstGeom>
          <a:ln>
            <a:solidFill>
              <a:schemeClr val="tx1"/>
            </a:solidFill>
          </a:ln>
        </p:spPr>
      </p:pic>
      <p:sp>
        <p:nvSpPr>
          <p:cNvPr id="2" name="Arrow: Right 1">
            <a:extLst>
              <a:ext uri="{FF2B5EF4-FFF2-40B4-BE49-F238E27FC236}">
                <a16:creationId xmlns:a16="http://schemas.microsoft.com/office/drawing/2014/main" id="{7669F6E5-894B-F474-DDCE-660C893B9D56}"/>
              </a:ext>
            </a:extLst>
          </p:cNvPr>
          <p:cNvSpPr/>
          <p:nvPr/>
        </p:nvSpPr>
        <p:spPr>
          <a:xfrm rot="10800000">
            <a:off x="6854608" y="1966882"/>
            <a:ext cx="281354" cy="562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Arrow: Right 2">
            <a:extLst>
              <a:ext uri="{FF2B5EF4-FFF2-40B4-BE49-F238E27FC236}">
                <a16:creationId xmlns:a16="http://schemas.microsoft.com/office/drawing/2014/main" id="{EB36B90B-7947-CB2E-1476-83D7E91FEB9F}"/>
              </a:ext>
            </a:extLst>
          </p:cNvPr>
          <p:cNvSpPr/>
          <p:nvPr/>
        </p:nvSpPr>
        <p:spPr>
          <a:xfrm rot="10800000">
            <a:off x="6855310" y="2974637"/>
            <a:ext cx="281354" cy="56271"/>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hape 324">
            <a:extLst>
              <a:ext uri="{FF2B5EF4-FFF2-40B4-BE49-F238E27FC236}">
                <a16:creationId xmlns:a16="http://schemas.microsoft.com/office/drawing/2014/main" id="{0D41EB6C-B2B4-DD4F-3706-947C795B5E95}"/>
              </a:ext>
            </a:extLst>
          </p:cNvPr>
          <p:cNvSpPr txBox="1"/>
          <p:nvPr/>
        </p:nvSpPr>
        <p:spPr>
          <a:xfrm>
            <a:off x="7166933" y="1838176"/>
            <a:ext cx="1052983" cy="313685"/>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800" dirty="0">
                <a:ea typeface="Roboto"/>
                <a:cs typeface="Roboto"/>
                <a:sym typeface="Roboto"/>
              </a:rPr>
              <a:t>Lowest Viewership</a:t>
            </a:r>
            <a:endParaRPr kumimoji="0" lang="en-GB" sz="800" b="0" i="0" u="none" strike="noStrike" kern="0" cap="none" spc="0" normalizeH="0" baseline="0" noProof="0" dirty="0">
              <a:ln>
                <a:noFill/>
              </a:ln>
              <a:solidFill>
                <a:srgbClr val="000000"/>
              </a:solidFill>
              <a:effectLst/>
              <a:uLnTx/>
              <a:uFillTx/>
              <a:latin typeface="Arial"/>
              <a:ea typeface="Roboto"/>
              <a:cs typeface="Roboto"/>
              <a:sym typeface="Roboto"/>
            </a:endParaRPr>
          </a:p>
        </p:txBody>
      </p:sp>
      <p:sp>
        <p:nvSpPr>
          <p:cNvPr id="5" name="Shape 324">
            <a:extLst>
              <a:ext uri="{FF2B5EF4-FFF2-40B4-BE49-F238E27FC236}">
                <a16:creationId xmlns:a16="http://schemas.microsoft.com/office/drawing/2014/main" id="{19EE42AF-39EA-E3FD-9882-97C4AAA395D5}"/>
              </a:ext>
            </a:extLst>
          </p:cNvPr>
          <p:cNvSpPr txBox="1"/>
          <p:nvPr/>
        </p:nvSpPr>
        <p:spPr>
          <a:xfrm>
            <a:off x="7181109" y="2834503"/>
            <a:ext cx="1109152" cy="313685"/>
          </a:xfrm>
          <a:prstGeom prst="rect">
            <a:avLst/>
          </a:prstGeom>
          <a:noFill/>
          <a:ln w="9525" cap="flat" cmpd="sng">
            <a:solidFill>
              <a:srgbClr val="00B050"/>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800" dirty="0">
                <a:ea typeface="Roboto"/>
                <a:cs typeface="Roboto"/>
                <a:sym typeface="Roboto"/>
              </a:rPr>
              <a:t>Highest Viewership</a:t>
            </a:r>
            <a:endParaRPr kumimoji="0" lang="en-GB" sz="800" b="0" i="0" u="none" strike="noStrike" kern="0" cap="none" spc="0" normalizeH="0" baseline="0" noProof="0" dirty="0">
              <a:ln>
                <a:noFill/>
              </a:ln>
              <a:solidFill>
                <a:srgbClr val="000000"/>
              </a:solidFill>
              <a:effectLst/>
              <a:uLnTx/>
              <a:uFillTx/>
              <a:latin typeface="Arial"/>
              <a:ea typeface="Roboto"/>
              <a:cs typeface="Roboto"/>
              <a:sym typeface="Roboto"/>
            </a:endParaRPr>
          </a:p>
        </p:txBody>
      </p:sp>
      <p:cxnSp>
        <p:nvCxnSpPr>
          <p:cNvPr id="6" name="Straight Connector 5">
            <a:extLst>
              <a:ext uri="{FF2B5EF4-FFF2-40B4-BE49-F238E27FC236}">
                <a16:creationId xmlns:a16="http://schemas.microsoft.com/office/drawing/2014/main" id="{EB18587B-A398-8B28-076A-711C01F5BD0E}"/>
              </a:ext>
            </a:extLst>
          </p:cNvPr>
          <p:cNvCxnSpPr>
            <a:cxnSpLocks/>
          </p:cNvCxnSpPr>
          <p:nvPr/>
        </p:nvCxnSpPr>
        <p:spPr>
          <a:xfrm>
            <a:off x="6775697" y="2759756"/>
            <a:ext cx="0" cy="200215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5D4E308-F0A5-321C-9C60-58BF759C885A}"/>
              </a:ext>
            </a:extLst>
          </p:cNvPr>
          <p:cNvCxnSpPr>
            <a:cxnSpLocks/>
          </p:cNvCxnSpPr>
          <p:nvPr/>
        </p:nvCxnSpPr>
        <p:spPr>
          <a:xfrm flipH="1">
            <a:off x="6768663" y="1728793"/>
            <a:ext cx="1" cy="535313"/>
          </a:xfrm>
          <a:prstGeom prst="line">
            <a:avLst/>
          </a:prstGeom>
          <a:ln>
            <a:solidFill>
              <a:srgbClr val="FF0000"/>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7443569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1679</TotalTime>
  <Words>1802</Words>
  <Application>Microsoft Office PowerPoint</Application>
  <PresentationFormat>On-screen Show (16:9)</PresentationFormat>
  <Paragraphs>178</Paragraphs>
  <Slides>13</Slides>
  <Notes>13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Roboto Thin</vt:lpstr>
      <vt:lpstr>Roboto</vt:lpstr>
      <vt:lpstr>Courier New</vt:lpstr>
      <vt:lpstr>Roboto Black</vt:lpstr>
      <vt:lpstr>Dosis</vt:lpstr>
      <vt:lpstr>Arial</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HP Laptop</dc:creator>
  <cp:lastModifiedBy>Knox Maclean Bather</cp:lastModifiedBy>
  <cp:revision>20</cp:revision>
  <dcterms:modified xsi:type="dcterms:W3CDTF">2023-09-06T08:34:45Z</dcterms:modified>
</cp:coreProperties>
</file>